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4" r:id="rId5"/>
    <p:sldId id="265" r:id="rId6"/>
    <p:sldId id="274" r:id="rId7"/>
    <p:sldId id="266" r:id="rId8"/>
    <p:sldId id="260" r:id="rId9"/>
    <p:sldId id="270" r:id="rId10"/>
    <p:sldId id="271" r:id="rId11"/>
    <p:sldId id="272" r:id="rId12"/>
    <p:sldId id="273" r:id="rId13"/>
    <p:sldId id="275" r:id="rId14"/>
    <p:sldId id="269" r:id="rId15"/>
    <p:sldId id="261" r:id="rId16"/>
    <p:sldId id="267" r:id="rId17"/>
    <p:sldId id="262" r:id="rId18"/>
    <p:sldId id="268" r:id="rId19"/>
    <p:sldId id="277" r:id="rId20"/>
    <p:sldId id="263" r:id="rId21"/>
  </p:sldIdLst>
  <p:sldSz cx="9906000" cy="6858000" type="A4"/>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49"/>
    <a:srgbClr val="E20000"/>
    <a:srgbClr val="009ED6"/>
    <a:srgbClr val="FF0066"/>
    <a:srgbClr val="008EC0"/>
    <a:srgbClr val="FF5050"/>
    <a:srgbClr val="EAB200"/>
    <a:srgbClr val="EEB500"/>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660"/>
  </p:normalViewPr>
  <p:slideViewPr>
    <p:cSldViewPr>
      <p:cViewPr varScale="1">
        <p:scale>
          <a:sx n="80" d="100"/>
          <a:sy n="80" d="100"/>
        </p:scale>
        <p:origin x="924" y="126"/>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431" cy="49791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884990" y="1"/>
            <a:ext cx="2971431" cy="497915"/>
          </a:xfrm>
          <a:prstGeom prst="rect">
            <a:avLst/>
          </a:prstGeom>
        </p:spPr>
        <p:txBody>
          <a:bodyPr vert="horz" lIns="91427" tIns="45714" rIns="91427" bIns="45714" rtlCol="0"/>
          <a:lstStyle>
            <a:lvl1pPr algn="r">
              <a:defRPr sz="1200"/>
            </a:lvl1pPr>
          </a:lstStyle>
          <a:p>
            <a:fld id="{4D67323E-2633-4D7B-9E7A-B85913B585DC}" type="datetimeFigureOut">
              <a:rPr lang="en-US" smtClean="0"/>
              <a:pPr/>
              <a:t>6/8/2023</a:t>
            </a:fld>
            <a:endParaRPr lang="en-US"/>
          </a:p>
        </p:txBody>
      </p:sp>
      <p:sp>
        <p:nvSpPr>
          <p:cNvPr id="4" name="Slide Image Placeholder 3"/>
          <p:cNvSpPr>
            <a:spLocks noGrp="1" noRot="1" noChangeAspect="1"/>
          </p:cNvSpPr>
          <p:nvPr>
            <p:ph type="sldImg" idx="2"/>
          </p:nvPr>
        </p:nvSpPr>
        <p:spPr>
          <a:xfrm>
            <a:off x="735013" y="744538"/>
            <a:ext cx="5387975" cy="3730625"/>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685959" y="4723887"/>
            <a:ext cx="5486084" cy="4476506"/>
          </a:xfrm>
          <a:prstGeom prst="rect">
            <a:avLst/>
          </a:prstGeom>
        </p:spPr>
        <p:txBody>
          <a:bodyPr vert="horz" lIns="91427" tIns="45714" rIns="91427"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6198"/>
            <a:ext cx="2971431" cy="497915"/>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990" y="9446198"/>
            <a:ext cx="2971431" cy="497915"/>
          </a:xfrm>
          <a:prstGeom prst="rect">
            <a:avLst/>
          </a:prstGeom>
        </p:spPr>
        <p:txBody>
          <a:bodyPr vert="horz" lIns="91427" tIns="45714" rIns="91427" bIns="45714" rtlCol="0" anchor="b"/>
          <a:lstStyle>
            <a:lvl1pPr algn="r">
              <a:defRPr sz="1200"/>
            </a:lvl1pPr>
          </a:lstStyle>
          <a:p>
            <a:fld id="{409EE865-923A-43A8-99B0-FF58B37BCE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EE865-923A-43A8-99B0-FF58B37BCE1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A987DA-CB45-4A30-83BD-D3A3BAC34E65}"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382814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987DA-CB45-4A30-83BD-D3A3BAC34E65}"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35304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987DA-CB45-4A30-83BD-D3A3BAC34E65}"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284353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987DA-CB45-4A30-83BD-D3A3BAC34E65}"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4808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987DA-CB45-4A30-83BD-D3A3BAC34E65}"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91483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A987DA-CB45-4A30-83BD-D3A3BAC34E65}"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324457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A987DA-CB45-4A30-83BD-D3A3BAC34E65}" type="datetimeFigureOut">
              <a:rPr lang="en-US" smtClean="0"/>
              <a:pPr/>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281344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987DA-CB45-4A30-83BD-D3A3BAC34E65}" type="datetimeFigureOut">
              <a:rPr lang="en-US" smtClean="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61494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987DA-CB45-4A30-83BD-D3A3BAC34E65}" type="datetimeFigureOut">
              <a:rPr lang="en-US" smtClean="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391413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987DA-CB45-4A30-83BD-D3A3BAC34E65}"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93892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987DA-CB45-4A30-83BD-D3A3BAC34E65}"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11467-9ED0-490A-84A0-5EA8037D7E40}" type="slidenum">
              <a:rPr lang="en-US" smtClean="0"/>
              <a:pPr/>
              <a:t>‹#›</a:t>
            </a:fld>
            <a:endParaRPr lang="en-US"/>
          </a:p>
        </p:txBody>
      </p:sp>
    </p:spTree>
    <p:extLst>
      <p:ext uri="{BB962C8B-B14F-4D97-AF65-F5344CB8AC3E}">
        <p14:creationId xmlns:p14="http://schemas.microsoft.com/office/powerpoint/2010/main" val="195205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987DA-CB45-4A30-83BD-D3A3BAC34E65}" type="datetimeFigureOut">
              <a:rPr lang="en-US" smtClean="0"/>
              <a:pPr/>
              <a:t>6/8/2023</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11467-9ED0-490A-84A0-5EA8037D7E40}" type="slidenum">
              <a:rPr lang="en-US" smtClean="0"/>
              <a:pPr/>
              <a:t>‹#›</a:t>
            </a:fld>
            <a:endParaRPr lang="en-US"/>
          </a:p>
        </p:txBody>
      </p:sp>
    </p:spTree>
    <p:extLst>
      <p:ext uri="{BB962C8B-B14F-4D97-AF65-F5344CB8AC3E}">
        <p14:creationId xmlns:p14="http://schemas.microsoft.com/office/powerpoint/2010/main" val="2795798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jpeg"/><Relationship Id="rId2" Type="http://schemas.openxmlformats.org/officeDocument/2006/relationships/image" Target="../media/image45.jpe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gif"/><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eg"/><Relationship Id="rId18" Type="http://schemas.openxmlformats.org/officeDocument/2006/relationships/image" Target="../media/image78.png"/><Relationship Id="rId3" Type="http://schemas.openxmlformats.org/officeDocument/2006/relationships/image" Target="../media/image63.png"/><Relationship Id="rId21" Type="http://schemas.openxmlformats.org/officeDocument/2006/relationships/image" Target="../media/image81.gif"/><Relationship Id="rId7" Type="http://schemas.openxmlformats.org/officeDocument/2006/relationships/image" Target="../media/image67.png"/><Relationship Id="rId12" Type="http://schemas.openxmlformats.org/officeDocument/2006/relationships/image" Target="../media/image72.jpeg"/><Relationship Id="rId17" Type="http://schemas.openxmlformats.org/officeDocument/2006/relationships/image" Target="../media/image77.jpeg"/><Relationship Id="rId25" Type="http://schemas.openxmlformats.org/officeDocument/2006/relationships/image" Target="../media/image85.jpeg"/><Relationship Id="rId2" Type="http://schemas.openxmlformats.org/officeDocument/2006/relationships/image" Target="../media/image62.png"/><Relationship Id="rId16" Type="http://schemas.openxmlformats.org/officeDocument/2006/relationships/image" Target="../media/image76.jpeg"/><Relationship Id="rId20"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1.jpeg"/><Relationship Id="rId24" Type="http://schemas.openxmlformats.org/officeDocument/2006/relationships/image" Target="../media/image84.jpeg"/><Relationship Id="rId5" Type="http://schemas.openxmlformats.org/officeDocument/2006/relationships/image" Target="../media/image65.jpeg"/><Relationship Id="rId15" Type="http://schemas.openxmlformats.org/officeDocument/2006/relationships/image" Target="../media/image75.jpeg"/><Relationship Id="rId23" Type="http://schemas.openxmlformats.org/officeDocument/2006/relationships/image" Target="../media/image83.jpeg"/><Relationship Id="rId10" Type="http://schemas.openxmlformats.org/officeDocument/2006/relationships/image" Target="../media/image70.jpeg"/><Relationship Id="rId19" Type="http://schemas.openxmlformats.org/officeDocument/2006/relationships/image" Target="../media/image79.jpe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jpe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jpeg"/><Relationship Id="rId18" Type="http://schemas.openxmlformats.org/officeDocument/2006/relationships/image" Target="../media/image102.jpeg"/><Relationship Id="rId26" Type="http://schemas.openxmlformats.org/officeDocument/2006/relationships/image" Target="../media/image110.jpeg"/><Relationship Id="rId3" Type="http://schemas.openxmlformats.org/officeDocument/2006/relationships/image" Target="../media/image87.jpeg"/><Relationship Id="rId21" Type="http://schemas.openxmlformats.org/officeDocument/2006/relationships/image" Target="../media/image105.png"/><Relationship Id="rId7" Type="http://schemas.openxmlformats.org/officeDocument/2006/relationships/image" Target="../media/image91.jpeg"/><Relationship Id="rId12" Type="http://schemas.openxmlformats.org/officeDocument/2006/relationships/image" Target="../media/image96.png"/><Relationship Id="rId17" Type="http://schemas.openxmlformats.org/officeDocument/2006/relationships/image" Target="../media/image101.png"/><Relationship Id="rId25" Type="http://schemas.openxmlformats.org/officeDocument/2006/relationships/image" Target="../media/image109.png"/><Relationship Id="rId2" Type="http://schemas.openxmlformats.org/officeDocument/2006/relationships/image" Target="../media/image86.jpeg"/><Relationship Id="rId16" Type="http://schemas.openxmlformats.org/officeDocument/2006/relationships/image" Target="../media/image100.jpeg"/><Relationship Id="rId20"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jpeg"/><Relationship Id="rId24" Type="http://schemas.openxmlformats.org/officeDocument/2006/relationships/image" Target="../media/image108.jpe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jpeg"/><Relationship Id="rId28" Type="http://schemas.openxmlformats.org/officeDocument/2006/relationships/image" Target="../media/image112.png"/><Relationship Id="rId10" Type="http://schemas.openxmlformats.org/officeDocument/2006/relationships/image" Target="../media/image94.png"/><Relationship Id="rId19" Type="http://schemas.openxmlformats.org/officeDocument/2006/relationships/image" Target="../media/image103.jpe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jpeg"/><Relationship Id="rId27" Type="http://schemas.openxmlformats.org/officeDocument/2006/relationships/image" Target="../media/image1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jpe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p:cNvSpPr/>
          <p:nvPr/>
        </p:nvSpPr>
        <p:spPr>
          <a:xfrm>
            <a:off x="4953000" y="3211"/>
            <a:ext cx="4953000" cy="6857999"/>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flipH="1">
            <a:off x="8153400" y="1"/>
            <a:ext cx="1752600" cy="685800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4800600" y="3211"/>
            <a:ext cx="1447800" cy="6857999"/>
          </a:xfrm>
          <a:prstGeom prst="parallelogram">
            <a:avLst>
              <a:gd name="adj" fmla="val 87218"/>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p:cNvSpPr/>
          <p:nvPr/>
        </p:nvSpPr>
        <p:spPr>
          <a:xfrm>
            <a:off x="457200" y="1676400"/>
            <a:ext cx="2514600" cy="1524000"/>
          </a:xfrm>
          <a:prstGeom prst="parallelogram">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a:off x="2743200" y="1676400"/>
            <a:ext cx="2514600" cy="1524000"/>
          </a:xfrm>
          <a:prstGeom prst="parallelogram">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p:nvSpPr>
        <p:spPr>
          <a:xfrm>
            <a:off x="5029200" y="1676400"/>
            <a:ext cx="2514600" cy="1524000"/>
          </a:xfrm>
          <a:prstGeom prst="parallelogram">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a:off x="7315200" y="1676400"/>
            <a:ext cx="2514600" cy="1524000"/>
          </a:xfrm>
          <a:prstGeom prst="parallelogram">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5486400"/>
            <a:ext cx="700690" cy="609600"/>
          </a:xfrm>
          <a:prstGeom prst="rect">
            <a:avLst/>
          </a:prstGeom>
        </p:spPr>
      </p:pic>
      <p:sp>
        <p:nvSpPr>
          <p:cNvPr id="36" name="Rectangle 35"/>
          <p:cNvSpPr/>
          <p:nvPr/>
        </p:nvSpPr>
        <p:spPr>
          <a:xfrm>
            <a:off x="76200" y="5486400"/>
            <a:ext cx="563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Times New Roman" pitchFamily="18" charset="0"/>
                <a:cs typeface="Times New Roman" pitchFamily="18" charset="0"/>
              </a:rPr>
              <a:t>LARK HI-TECH LIMITED</a:t>
            </a:r>
          </a:p>
        </p:txBody>
      </p:sp>
      <p:sp>
        <p:nvSpPr>
          <p:cNvPr id="6" name="TextBox 5"/>
          <p:cNvSpPr txBox="1"/>
          <p:nvPr/>
        </p:nvSpPr>
        <p:spPr>
          <a:xfrm>
            <a:off x="5638800" y="4114800"/>
            <a:ext cx="4191000" cy="369332"/>
          </a:xfrm>
          <a:prstGeom prst="rect">
            <a:avLst/>
          </a:prstGeom>
          <a:noFill/>
        </p:spPr>
        <p:txBody>
          <a:bodyPr wrap="square" rtlCol="0">
            <a:spAutoFit/>
          </a:bodyPr>
          <a:lstStyle/>
          <a:p>
            <a:r>
              <a:rPr lang="en-US" b="1">
                <a:solidFill>
                  <a:srgbClr val="002060"/>
                </a:solidFill>
              </a:rPr>
              <a:t>  </a:t>
            </a:r>
            <a:r>
              <a:rPr lang="en-US" b="1">
                <a:solidFill>
                  <a:schemeClr val="bg1"/>
                </a:solidFill>
              </a:rPr>
              <a:t>IN DIGITAL </a:t>
            </a:r>
            <a:r>
              <a:rPr lang="en-US" b="1" dirty="0">
                <a:solidFill>
                  <a:schemeClr val="bg1"/>
                </a:solidFill>
              </a:rPr>
              <a:t>WORLD</a:t>
            </a:r>
          </a:p>
        </p:txBody>
      </p:sp>
      <p:sp>
        <p:nvSpPr>
          <p:cNvPr id="13" name="TextBox 12"/>
          <p:cNvSpPr txBox="1"/>
          <p:nvPr/>
        </p:nvSpPr>
        <p:spPr>
          <a:xfrm>
            <a:off x="533400" y="381000"/>
            <a:ext cx="3581400" cy="584775"/>
          </a:xfrm>
          <a:prstGeom prst="rect">
            <a:avLst/>
          </a:prstGeom>
          <a:noFill/>
        </p:spPr>
        <p:txBody>
          <a:bodyPr wrap="square" rtlCol="0">
            <a:spAutoFit/>
          </a:bodyPr>
          <a:lstStyle/>
          <a:p>
            <a:r>
              <a:rPr lang="en-US" sz="2800" b="1" dirty="0">
                <a:solidFill>
                  <a:srgbClr val="92D050"/>
                </a:solidFill>
              </a:rPr>
              <a:t>COMPANY</a:t>
            </a:r>
            <a:r>
              <a:rPr lang="en-US" sz="2800" b="1" dirty="0"/>
              <a:t> </a:t>
            </a:r>
            <a:r>
              <a:rPr lang="en-US" sz="3200" b="1" dirty="0">
                <a:solidFill>
                  <a:schemeClr val="bg1">
                    <a:lumMod val="50000"/>
                  </a:schemeClr>
                </a:solidFill>
              </a:rPr>
              <a:t>PROFILE</a:t>
            </a:r>
          </a:p>
        </p:txBody>
      </p:sp>
    </p:spTree>
    <p:extLst>
      <p:ext uri="{BB962C8B-B14F-4D97-AF65-F5344CB8AC3E}">
        <p14:creationId xmlns:p14="http://schemas.microsoft.com/office/powerpoint/2010/main" val="65380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4209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2667000"/>
            <a:ext cx="4842092" cy="1661993"/>
          </a:xfrm>
          <a:prstGeom prst="rect">
            <a:avLst/>
          </a:prstGeom>
          <a:solidFill>
            <a:schemeClr val="accent6">
              <a:lumMod val="75000"/>
            </a:schemeClr>
          </a:solidFill>
        </p:spPr>
        <p:txBody>
          <a:bodyPr wrap="square" rtlCol="0">
            <a:spAutoFit/>
          </a:bodyPr>
          <a:lstStyle/>
          <a:p>
            <a:pPr algn="ctr"/>
            <a:endParaRPr lang="en-US" sz="2400" dirty="0">
              <a:solidFill>
                <a:schemeClr val="bg1"/>
              </a:solidFill>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PAYMENT SOLUTIONS</a:t>
            </a:r>
          </a:p>
          <a:p>
            <a:pPr algn="ctr"/>
            <a:r>
              <a:rPr lang="en-US" dirty="0">
                <a:solidFill>
                  <a:schemeClr val="bg1"/>
                </a:solidFill>
                <a:latin typeface="Times New Roman" pitchFamily="18" charset="0"/>
                <a:cs typeface="Times New Roman" pitchFamily="18" charset="0"/>
              </a:rPr>
              <a:t>Dual interface &amp; EMV Chip Card ensure a more secure and reliable banking platform for end user.</a:t>
            </a:r>
          </a:p>
          <a:p>
            <a:pPr algn="ctr"/>
            <a:endParaRPr lang="en-US" dirty="0">
              <a:latin typeface="Times New Roman" pitchFamily="18" charset="0"/>
              <a:cs typeface="Times New Roman" pitchFamily="18" charset="0"/>
            </a:endParaRPr>
          </a:p>
        </p:txBody>
      </p:sp>
      <p:pic>
        <p:nvPicPr>
          <p:cNvPr id="4100" name="Picture 4" descr="Image result for atm card with customer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8993"/>
            <a:ext cx="4842092" cy="25290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152400"/>
            <a:ext cx="4724400" cy="2031325"/>
          </a:xfrm>
          <a:prstGeom prst="rect">
            <a:avLst/>
          </a:prstGeom>
          <a:noFill/>
        </p:spPr>
        <p:txBody>
          <a:bodyPr wrap="square" rtlCol="0">
            <a:spAutoFit/>
          </a:bodyPr>
          <a:lstStyle/>
          <a:p>
            <a:pPr marL="285750" indent="-285750">
              <a:buFont typeface="Wingdings" pitchFamily="2" charset="2"/>
              <a:buChar char="Ø"/>
            </a:pPr>
            <a:r>
              <a:rPr lang="en-US" dirty="0">
                <a:latin typeface="Times New Roman" pitchFamily="18" charset="0"/>
                <a:cs typeface="Times New Roman" pitchFamily="18" charset="0"/>
              </a:rPr>
              <a:t>Dual Interface Card</a:t>
            </a:r>
          </a:p>
          <a:p>
            <a:pPr marL="285750" indent="-285750">
              <a:buFont typeface="Wingdings" pitchFamily="2" charset="2"/>
              <a:buChar char="Ø"/>
            </a:pPr>
            <a:r>
              <a:rPr lang="en-US" dirty="0">
                <a:latin typeface="Times New Roman" pitchFamily="18" charset="0"/>
                <a:cs typeface="Times New Roman" pitchFamily="18" charset="0"/>
              </a:rPr>
              <a:t>EMV Chip Card</a:t>
            </a:r>
          </a:p>
          <a:p>
            <a:pPr marL="285750" indent="-285750">
              <a:buFont typeface="Wingdings" pitchFamily="2" charset="2"/>
              <a:buChar char="Ø"/>
            </a:pPr>
            <a:r>
              <a:rPr lang="en-US" dirty="0">
                <a:latin typeface="Times New Roman" pitchFamily="18" charset="0"/>
                <a:cs typeface="Times New Roman" pitchFamily="18" charset="0"/>
              </a:rPr>
              <a:t>Personalization Solution for EMV &amp; DI Cards</a:t>
            </a:r>
          </a:p>
          <a:p>
            <a:pPr marL="285750" indent="-285750">
              <a:buFont typeface="Wingdings" pitchFamily="2" charset="2"/>
              <a:buChar char="Ø"/>
            </a:pPr>
            <a:r>
              <a:rPr lang="en-US" dirty="0">
                <a:latin typeface="Times New Roman" pitchFamily="18" charset="0"/>
                <a:cs typeface="Times New Roman" pitchFamily="18" charset="0"/>
              </a:rPr>
              <a:t>Proprietary Plastic Card.</a:t>
            </a:r>
          </a:p>
          <a:p>
            <a:pPr marL="285750" indent="-285750">
              <a:buFont typeface="Wingdings" pitchFamily="2" charset="2"/>
              <a:buChar char="Ø"/>
            </a:pPr>
            <a:r>
              <a:rPr lang="en-US" dirty="0">
                <a:latin typeface="Times New Roman" pitchFamily="18" charset="0"/>
                <a:cs typeface="Times New Roman" pitchFamily="18" charset="0"/>
              </a:rPr>
              <a:t>Card Embossing Machine.</a:t>
            </a:r>
          </a:p>
          <a:p>
            <a:pPr marL="285750" indent="-285750">
              <a:buFont typeface="Wingdings" pitchFamily="2" charset="2"/>
              <a:buChar char="Ø"/>
            </a:pPr>
            <a:r>
              <a:rPr lang="en-US" dirty="0">
                <a:latin typeface="Times New Roman" pitchFamily="18" charset="0"/>
                <a:cs typeface="Times New Roman" pitchFamily="18" charset="0"/>
              </a:rPr>
              <a:t>HSM</a:t>
            </a:r>
          </a:p>
          <a:p>
            <a:endParaRPr lang="en-US" dirty="0"/>
          </a:p>
        </p:txBody>
      </p:sp>
      <p:pic>
        <p:nvPicPr>
          <p:cNvPr id="4102"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684" y="2667000"/>
            <a:ext cx="2478716" cy="181576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467600" y="2564725"/>
            <a:ext cx="0" cy="4140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4648200"/>
            <a:ext cx="4876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104" name="Picture 8" descr="Image result for nfc transaction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667000"/>
            <a:ext cx="2362200" cy="18157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http://www.mastercard.com/global/_assets/img/products/standard-cc-intro.png"/>
          <p:cNvPicPr>
            <a:picLocks noChangeAspect="1" noChangeArrowheads="1"/>
          </p:cNvPicPr>
          <p:nvPr/>
        </p:nvPicPr>
        <p:blipFill>
          <a:blip r:embed="rId6">
            <a:extLst>
              <a:ext uri="{28A0092B-C50C-407E-A947-70E740481C1C}">
                <a14:useLocalDpi xmlns:a14="http://schemas.microsoft.com/office/drawing/2010/main" val="0"/>
              </a:ext>
            </a:extLst>
          </a:blip>
          <a:srcRect l="5869" t="7269" r="7507" b="16405"/>
          <a:stretch>
            <a:fillRect/>
          </a:stretch>
        </p:blipFill>
        <p:spPr bwMode="auto">
          <a:xfrm>
            <a:off x="4912684" y="4800600"/>
            <a:ext cx="247871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4768637"/>
            <a:ext cx="2362200" cy="178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9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esktop\Untitl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24400" cy="2445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438400"/>
            <a:ext cx="4724400" cy="1661993"/>
          </a:xfrm>
          <a:prstGeom prst="rect">
            <a:avLst/>
          </a:prstGeom>
          <a:solidFill>
            <a:schemeClr val="accent1"/>
          </a:solidFill>
        </p:spPr>
        <p:txBody>
          <a:bodyPr wrap="square" rtlCol="0">
            <a:spAutoFit/>
          </a:bodyPr>
          <a:lstStyle/>
          <a:p>
            <a:pPr algn="ctr"/>
            <a:endParaRPr lang="en-US" sz="2400" dirty="0">
              <a:solidFill>
                <a:schemeClr val="bg1"/>
              </a:solidFill>
              <a:latin typeface="Times New Roman" pitchFamily="18" charset="0"/>
              <a:cs typeface="Times New Roman" pitchFamily="18" charset="0"/>
            </a:endParaRPr>
          </a:p>
          <a:p>
            <a:pPr algn="ctr"/>
            <a:r>
              <a:rPr lang="en-US" sz="2000" b="1" dirty="0">
                <a:solidFill>
                  <a:schemeClr val="bg1"/>
                </a:solidFill>
                <a:latin typeface="Times New Roman" pitchFamily="18" charset="0"/>
                <a:cs typeface="Times New Roman" pitchFamily="18" charset="0"/>
              </a:rPr>
              <a:t>MONEY HANDLING PRODUCTS</a:t>
            </a:r>
          </a:p>
          <a:p>
            <a:pPr algn="ctr"/>
            <a:r>
              <a:rPr lang="en-US" dirty="0">
                <a:solidFill>
                  <a:schemeClr val="bg1"/>
                </a:solidFill>
                <a:latin typeface="Times New Roman" pitchFamily="18" charset="0"/>
                <a:cs typeface="Times New Roman" pitchFamily="18" charset="0"/>
              </a:rPr>
              <a:t>To protect the banking consumers from fraud and fake notes bank notes counter and detectors</a:t>
            </a:r>
          </a:p>
          <a:p>
            <a:pPr algn="ctr"/>
            <a:endParaRPr lang="en-US" dirty="0">
              <a:latin typeface="Times New Roman" pitchFamily="18" charset="0"/>
              <a:cs typeface="Times New Roman" pitchFamily="18" charset="0"/>
            </a:endParaRPr>
          </a:p>
        </p:txBody>
      </p:sp>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0393"/>
            <a:ext cx="4724400" cy="2785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00" y="304800"/>
            <a:ext cx="4953000" cy="1477328"/>
          </a:xfrm>
          <a:prstGeom prst="rect">
            <a:avLst/>
          </a:prstGeom>
          <a:noFill/>
        </p:spPr>
        <p:txBody>
          <a:bodyPr wrap="square" rtlCol="0">
            <a:spAutoFit/>
          </a:bodyPr>
          <a:lstStyle/>
          <a:p>
            <a:pPr marL="285750" indent="-285750">
              <a:buFont typeface="Wingdings" pitchFamily="2" charset="2"/>
              <a:buChar char="Ø"/>
            </a:pPr>
            <a:r>
              <a:rPr lang="en-US" dirty="0">
                <a:latin typeface="Times New Roman" pitchFamily="18" charset="0"/>
                <a:cs typeface="Times New Roman" pitchFamily="18" charset="0"/>
              </a:rPr>
              <a:t>Note Sorting Machine</a:t>
            </a:r>
          </a:p>
          <a:p>
            <a:pPr marL="285750" indent="-285750">
              <a:buFont typeface="Wingdings" pitchFamily="2" charset="2"/>
              <a:buChar char="Ø"/>
            </a:pPr>
            <a:r>
              <a:rPr lang="en-US" dirty="0">
                <a:latin typeface="Times New Roman" pitchFamily="18" charset="0"/>
                <a:cs typeface="Times New Roman" pitchFamily="18" charset="0"/>
              </a:rPr>
              <a:t>Note Counting Machine</a:t>
            </a:r>
          </a:p>
          <a:p>
            <a:pPr marL="285750" indent="-285750">
              <a:buFont typeface="Wingdings" pitchFamily="2" charset="2"/>
              <a:buChar char="Ø"/>
            </a:pPr>
            <a:r>
              <a:rPr lang="en-US" dirty="0">
                <a:latin typeface="Times New Roman" pitchFamily="18" charset="0"/>
                <a:cs typeface="Times New Roman" pitchFamily="18" charset="0"/>
              </a:rPr>
              <a:t>Note Binding Machine</a:t>
            </a:r>
          </a:p>
          <a:p>
            <a:pPr marL="285750" indent="-285750">
              <a:buFont typeface="Wingdings" pitchFamily="2" charset="2"/>
              <a:buChar char="Ø"/>
            </a:pPr>
            <a:r>
              <a:rPr lang="en-US" dirty="0">
                <a:latin typeface="Times New Roman" pitchFamily="18" charset="0"/>
                <a:cs typeface="Times New Roman" pitchFamily="18" charset="0"/>
              </a:rPr>
              <a:t>Fake Note Detector Machine</a:t>
            </a:r>
          </a:p>
          <a:p>
            <a:pPr marL="285750" indent="-285750">
              <a:buFont typeface="Wingdings" pitchFamily="2" charset="2"/>
              <a:buChar char="Ø"/>
            </a:pPr>
            <a:r>
              <a:rPr lang="en-US" dirty="0">
                <a:latin typeface="Times New Roman" pitchFamily="18" charset="0"/>
                <a:cs typeface="Times New Roman" pitchFamily="18" charset="0"/>
              </a:rPr>
              <a:t>Note Measurements Machine</a:t>
            </a:r>
          </a:p>
        </p:txBody>
      </p:sp>
      <p:pic>
        <p:nvPicPr>
          <p:cNvPr id="5126" name="Picture 6" descr="Image result for hitachi note sorting mach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315547"/>
            <a:ext cx="1828800" cy="16468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800600" y="4100393"/>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629400" y="2315547"/>
            <a:ext cx="0" cy="178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5800" y="2329954"/>
            <a:ext cx="0" cy="178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29500" y="4114800"/>
            <a:ext cx="38100" cy="228600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21638"/>
            <a:ext cx="2316555" cy="129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Image result for currency binding machine in banglade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5493" y="2374959"/>
            <a:ext cx="1456104" cy="17254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ote counting machine pictu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2329953"/>
            <a:ext cx="1523999" cy="1699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ote measurement machine mod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4421638"/>
            <a:ext cx="2286000" cy="129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89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ecurity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securi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743200"/>
            <a:ext cx="4953000" cy="1200329"/>
          </a:xfrm>
          <a:prstGeom prst="rect">
            <a:avLst/>
          </a:prstGeom>
          <a:solidFill>
            <a:schemeClr val="accent2">
              <a:lumMod val="75000"/>
            </a:schemeClr>
          </a:solidFill>
        </p:spPr>
        <p:txBody>
          <a:bodyPr wrap="square" rtlCol="0">
            <a:spAutoFit/>
          </a:bodyPr>
          <a:lstStyle/>
          <a:p>
            <a:pPr algn="ctr"/>
            <a:endParaRPr lang="en-US" sz="2400" b="1" dirty="0">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SECURITY PRODUCTS</a:t>
            </a:r>
          </a:p>
          <a:p>
            <a:pPr algn="ctr"/>
            <a:endParaRPr lang="en-US" sz="2400" b="1" dirty="0">
              <a:latin typeface="Times New Roman" pitchFamily="18" charset="0"/>
              <a:cs typeface="Times New Roman" pitchFamily="18" charset="0"/>
            </a:endParaRPr>
          </a:p>
        </p:txBody>
      </p:sp>
      <p:pic>
        <p:nvPicPr>
          <p:cNvPr id="6150" name="Picture 6" descr="Image result for vaul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43529"/>
            <a:ext cx="4953000" cy="29144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304800"/>
            <a:ext cx="2819400" cy="1754326"/>
          </a:xfrm>
          <a:prstGeom prst="rect">
            <a:avLst/>
          </a:prstGeom>
          <a:noFill/>
        </p:spPr>
        <p:txBody>
          <a:bodyPr wrap="square" rtlCol="0">
            <a:spAutoFit/>
          </a:bodyPr>
          <a:lstStyle/>
          <a:p>
            <a:pPr marL="285750" indent="-285750">
              <a:buFont typeface="Wingdings" pitchFamily="2" charset="2"/>
              <a:buChar char="Ø"/>
            </a:pPr>
            <a:r>
              <a:rPr lang="en-US" dirty="0">
                <a:latin typeface="Times New Roman" pitchFamily="18" charset="0"/>
                <a:cs typeface="Times New Roman" pitchFamily="18" charset="0"/>
              </a:rPr>
              <a:t>PIN Mailer</a:t>
            </a:r>
          </a:p>
          <a:p>
            <a:pPr marL="285750" indent="-285750">
              <a:buFont typeface="Wingdings" pitchFamily="2" charset="2"/>
              <a:buChar char="Ø"/>
            </a:pPr>
            <a:r>
              <a:rPr lang="en-US" dirty="0">
                <a:latin typeface="Times New Roman" pitchFamily="18" charset="0"/>
                <a:cs typeface="Times New Roman" pitchFamily="18" charset="0"/>
              </a:rPr>
              <a:t>CBS-1 Paper</a:t>
            </a:r>
          </a:p>
          <a:p>
            <a:pPr marL="285750" indent="-285750">
              <a:buFont typeface="Wingdings" pitchFamily="2" charset="2"/>
              <a:buChar char="Ø"/>
            </a:pPr>
            <a:r>
              <a:rPr lang="en-US" dirty="0">
                <a:latin typeface="Times New Roman" pitchFamily="18" charset="0"/>
                <a:cs typeface="Times New Roman" pitchFamily="18" charset="0"/>
              </a:rPr>
              <a:t>Vault Room Door</a:t>
            </a:r>
          </a:p>
          <a:p>
            <a:pPr marL="285750" indent="-285750">
              <a:buFont typeface="Wingdings" pitchFamily="2" charset="2"/>
              <a:buChar char="Ø"/>
            </a:pPr>
            <a:r>
              <a:rPr lang="en-US" dirty="0">
                <a:latin typeface="Times New Roman" pitchFamily="18" charset="0"/>
                <a:cs typeface="Times New Roman" pitchFamily="18" charset="0"/>
              </a:rPr>
              <a:t>Heavy Duty Vault</a:t>
            </a:r>
          </a:p>
          <a:p>
            <a:pPr marL="285750" indent="-285750">
              <a:buFont typeface="Wingdings" pitchFamily="2" charset="2"/>
              <a:buChar char="Ø"/>
            </a:pPr>
            <a:r>
              <a:rPr lang="en-US" dirty="0">
                <a:latin typeface="Times New Roman" pitchFamily="18" charset="0"/>
                <a:cs typeface="Times New Roman" pitchFamily="18" charset="0"/>
              </a:rPr>
              <a:t>MICR Reader</a:t>
            </a:r>
          </a:p>
          <a:p>
            <a:pPr marL="285750" indent="-285750">
              <a:buFont typeface="Wingdings" pitchFamily="2" charset="2"/>
              <a:buChar char="Ø"/>
            </a:pPr>
            <a:r>
              <a:rPr lang="en-US" dirty="0">
                <a:latin typeface="Times New Roman" pitchFamily="18" charset="0"/>
                <a:cs typeface="Times New Roman" pitchFamily="18" charset="0"/>
              </a:rPr>
              <a:t>Boarding Card &amp; Tag</a:t>
            </a:r>
          </a:p>
        </p:txBody>
      </p:sp>
      <p:pic>
        <p:nvPicPr>
          <p:cNvPr id="6152"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605086"/>
            <a:ext cx="1959770" cy="15097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467600" y="2209800"/>
            <a:ext cx="0" cy="441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81600" y="4572000"/>
            <a:ext cx="457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56" name="Picture 12" descr="Image result for vault room 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1" y="4743450"/>
            <a:ext cx="1809749"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enovo\Desktop\Untitle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5029200"/>
            <a:ext cx="2209800" cy="10927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8100" y="2510985"/>
            <a:ext cx="2095500" cy="173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7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visa logo"/>
          <p:cNvSpPr>
            <a:spLocks noChangeAspect="1" noChangeArrowheads="1"/>
          </p:cNvSpPr>
          <p:nvPr/>
        </p:nvSpPr>
        <p:spPr bwMode="auto">
          <a:xfrm>
            <a:off x="155575" y="-769938"/>
            <a:ext cx="45720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vis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514600"/>
            <a:ext cx="1676400" cy="5902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astercar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62200"/>
            <a:ext cx="1298406" cy="10667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mex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334735"/>
            <a:ext cx="1304180" cy="10180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diner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128645"/>
            <a:ext cx="1376554" cy="137655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jcb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2283379"/>
            <a:ext cx="1447800" cy="1120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4338935"/>
            <a:ext cx="2090737" cy="461665"/>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Contact Card</a:t>
            </a:r>
          </a:p>
        </p:txBody>
      </p:sp>
      <p:sp>
        <p:nvSpPr>
          <p:cNvPr id="4" name="TextBox 3"/>
          <p:cNvSpPr txBox="1"/>
          <p:nvPr/>
        </p:nvSpPr>
        <p:spPr>
          <a:xfrm>
            <a:off x="2743199" y="4743271"/>
            <a:ext cx="1447801" cy="1200329"/>
          </a:xfrm>
          <a:prstGeom prst="rect">
            <a:avLst/>
          </a:prstGeom>
          <a:noFill/>
        </p:spPr>
        <p:txBody>
          <a:bodyPr wrap="square" rtlCol="0">
            <a:spAutoFit/>
          </a:bodyPr>
          <a:lstStyle/>
          <a:p>
            <a:pPr marL="285750" indent="-285750">
              <a:buFont typeface="Wingdings" pitchFamily="2" charset="2"/>
              <a:buChar char="Ø"/>
            </a:pPr>
            <a:r>
              <a:rPr lang="en-US" dirty="0">
                <a:latin typeface="Times New Roman" pitchFamily="18" charset="0"/>
                <a:cs typeface="Times New Roman" pitchFamily="18" charset="0"/>
              </a:rPr>
              <a:t>Kona</a:t>
            </a:r>
          </a:p>
          <a:p>
            <a:pPr marL="285750" indent="-285750">
              <a:buFont typeface="Wingdings" pitchFamily="2" charset="2"/>
              <a:buChar char="Ø"/>
            </a:pPr>
            <a:r>
              <a:rPr lang="en-US" dirty="0" err="1">
                <a:latin typeface="Times New Roman" pitchFamily="18" charset="0"/>
                <a:cs typeface="Times New Roman" pitchFamily="18" charset="0"/>
              </a:rPr>
              <a:t>Gemalto</a:t>
            </a:r>
            <a:endParaRPr lang="en-US" dirty="0">
              <a:latin typeface="Times New Roman" pitchFamily="18" charset="0"/>
              <a:cs typeface="Times New Roman" pitchFamily="18" charset="0"/>
            </a:endParaRPr>
          </a:p>
          <a:p>
            <a:pPr marL="285750" indent="-285750">
              <a:buFont typeface="Wingdings" pitchFamily="2" charset="2"/>
              <a:buChar char="Ø"/>
            </a:pPr>
            <a:r>
              <a:rPr lang="en-US" dirty="0">
                <a:latin typeface="Times New Roman" pitchFamily="18" charset="0"/>
                <a:cs typeface="Times New Roman" pitchFamily="18" charset="0"/>
              </a:rPr>
              <a:t>Lagos</a:t>
            </a:r>
          </a:p>
          <a:p>
            <a:pPr marL="285750" indent="-285750">
              <a:buFont typeface="Wingdings" pitchFamily="2" charset="2"/>
              <a:buChar char="Ø"/>
            </a:pPr>
            <a:r>
              <a:rPr lang="en-US" dirty="0" err="1">
                <a:latin typeface="Times New Roman" pitchFamily="18" charset="0"/>
                <a:cs typeface="Times New Roman" pitchFamily="18" charset="0"/>
              </a:rPr>
              <a:t>Ubivelox</a:t>
            </a:r>
            <a:endParaRPr lang="en-US" dirty="0">
              <a:latin typeface="Times New Roman" pitchFamily="18" charset="0"/>
              <a:cs typeface="Times New Roman" pitchFamily="18" charset="0"/>
            </a:endParaRPr>
          </a:p>
        </p:txBody>
      </p:sp>
      <p:sp>
        <p:nvSpPr>
          <p:cNvPr id="5" name="TextBox 4"/>
          <p:cNvSpPr txBox="1"/>
          <p:nvPr/>
        </p:nvSpPr>
        <p:spPr>
          <a:xfrm>
            <a:off x="7239000" y="4359533"/>
            <a:ext cx="2438400" cy="461665"/>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Contactless Card</a:t>
            </a:r>
          </a:p>
        </p:txBody>
      </p:sp>
      <p:sp>
        <p:nvSpPr>
          <p:cNvPr id="6" name="TextBox 5"/>
          <p:cNvSpPr txBox="1"/>
          <p:nvPr/>
        </p:nvSpPr>
        <p:spPr>
          <a:xfrm>
            <a:off x="7429500" y="4736068"/>
            <a:ext cx="1333500" cy="369332"/>
          </a:xfrm>
          <a:prstGeom prst="rect">
            <a:avLst/>
          </a:prstGeom>
          <a:noFill/>
        </p:spPr>
        <p:txBody>
          <a:bodyPr wrap="square" rtlCol="0">
            <a:spAutoFit/>
          </a:bodyPr>
          <a:lstStyle/>
          <a:p>
            <a:pPr marL="285750" indent="-285750">
              <a:buFont typeface="Wingdings" pitchFamily="2" charset="2"/>
              <a:buChar char="Ø"/>
            </a:pPr>
            <a:r>
              <a:rPr lang="en-US" dirty="0" err="1">
                <a:latin typeface="Times New Roman" pitchFamily="18" charset="0"/>
                <a:cs typeface="Times New Roman" pitchFamily="18" charset="0"/>
              </a:rPr>
              <a:t>Goldpac</a:t>
            </a:r>
            <a:endParaRPr lang="en-US" dirty="0">
              <a:latin typeface="Times New Roman" pitchFamily="18" charset="0"/>
              <a:cs typeface="Times New Roman" pitchFamily="18" charset="0"/>
            </a:endParaRPr>
          </a:p>
        </p:txBody>
      </p:sp>
      <p:pic>
        <p:nvPicPr>
          <p:cNvPr id="3086" name="Picture 1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4403206"/>
            <a:ext cx="2290954" cy="154039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727575" y="3733800"/>
            <a:ext cx="0" cy="2895600"/>
          </a:xfrm>
          <a:prstGeom prst="line">
            <a:avLst/>
          </a:prstGeom>
        </p:spPr>
        <p:style>
          <a:lnRef idx="1">
            <a:schemeClr val="accent1"/>
          </a:lnRef>
          <a:fillRef idx="0">
            <a:schemeClr val="accent1"/>
          </a:fillRef>
          <a:effectRef idx="0">
            <a:schemeClr val="accent1"/>
          </a:effectRef>
          <a:fontRef idx="minor">
            <a:schemeClr val="tx1"/>
          </a:fontRef>
        </p:style>
      </p:cxnSp>
      <p:pic>
        <p:nvPicPr>
          <p:cNvPr id="3088" name="Picture 16"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794" y="4366309"/>
            <a:ext cx="2372638" cy="15772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1000" y="533400"/>
            <a:ext cx="9147176" cy="1015663"/>
          </a:xfrm>
          <a:prstGeom prst="rect">
            <a:avLst/>
          </a:prstGeom>
          <a:noFill/>
        </p:spPr>
        <p:txBody>
          <a:bodyPr wrap="square" rtlCol="0">
            <a:spAutoFit/>
          </a:bodyPr>
          <a:lstStyle/>
          <a:p>
            <a:r>
              <a:rPr lang="en-US" sz="2000" dirty="0">
                <a:latin typeface="Times New Roman" pitchFamily="18" charset="0"/>
                <a:cs typeface="Times New Roman" pitchFamily="18" charset="0"/>
              </a:rPr>
              <a:t>LARK, A pioneering venture in the Smart Card industry in Bangladesh. We are capable of providing all types of Bank Card both Magnetic strip and Chip-based Cards with latest Software Application.</a:t>
            </a:r>
          </a:p>
        </p:txBody>
      </p:sp>
      <p:pic>
        <p:nvPicPr>
          <p:cNvPr id="1026" name="Picture 2" descr="Image result for union pa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2751" y="2376611"/>
            <a:ext cx="1495425" cy="93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91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753600" cy="584775"/>
          </a:xfrm>
          <a:prstGeom prst="rect">
            <a:avLst/>
          </a:prstGeom>
          <a:solidFill>
            <a:srgbClr val="92D050"/>
          </a:solidFill>
        </p:spPr>
        <p:txBody>
          <a:bodyPr wrap="square" rtlCol="0">
            <a:spAutoFit/>
          </a:bodyPr>
          <a:lstStyle/>
          <a:p>
            <a:pPr algn="ctr"/>
            <a:r>
              <a:rPr lang="en-US" sz="3200" b="1" dirty="0">
                <a:solidFill>
                  <a:srgbClr val="E20000"/>
                </a:solidFill>
                <a:latin typeface="Times New Roman" pitchFamily="18" charset="0"/>
                <a:cs typeface="Times New Roman" pitchFamily="18" charset="0"/>
              </a:rPr>
              <a:t>NEW ARRIVALS &amp; UPCOMING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2133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200400"/>
            <a:ext cx="3276600" cy="400110"/>
          </a:xfrm>
          <a:prstGeom prst="rect">
            <a:avLst/>
          </a:prstGeom>
          <a:noFill/>
        </p:spPr>
        <p:txBody>
          <a:bodyPr wrap="square" rtlCol="0">
            <a:spAutoFit/>
          </a:bodyPr>
          <a:lstStyle/>
          <a:p>
            <a:r>
              <a:rPr lang="en-US" sz="2000" dirty="0">
                <a:solidFill>
                  <a:srgbClr val="C00000"/>
                </a:solidFill>
              </a:rPr>
              <a:t> Online Cash Deposit Machine </a:t>
            </a:r>
          </a:p>
        </p:txBody>
      </p:sp>
      <p:sp>
        <p:nvSpPr>
          <p:cNvPr id="7" name="TextBox 6"/>
          <p:cNvSpPr txBox="1"/>
          <p:nvPr/>
        </p:nvSpPr>
        <p:spPr>
          <a:xfrm>
            <a:off x="762000" y="6336268"/>
            <a:ext cx="2743200" cy="400110"/>
          </a:xfrm>
          <a:prstGeom prst="rect">
            <a:avLst/>
          </a:prstGeom>
          <a:noFill/>
        </p:spPr>
        <p:txBody>
          <a:bodyPr wrap="square" rtlCol="0">
            <a:spAutoFit/>
          </a:bodyPr>
          <a:lstStyle/>
          <a:p>
            <a:r>
              <a:rPr lang="en-US" sz="2000" dirty="0">
                <a:solidFill>
                  <a:srgbClr val="C00000"/>
                </a:solidFill>
              </a:rPr>
              <a:t> Cash Recycler Machine </a:t>
            </a:r>
          </a:p>
        </p:txBody>
      </p:sp>
      <p:sp>
        <p:nvSpPr>
          <p:cNvPr id="5" name="AutoShape 5" descr="Image result for pos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3138" y="813375"/>
            <a:ext cx="2328862" cy="23288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29400" y="3200400"/>
            <a:ext cx="1600200" cy="369332"/>
          </a:xfrm>
          <a:prstGeom prst="rect">
            <a:avLst/>
          </a:prstGeom>
          <a:noFill/>
        </p:spPr>
        <p:txBody>
          <a:bodyPr wrap="square" rtlCol="0">
            <a:spAutoFit/>
          </a:bodyPr>
          <a:lstStyle/>
          <a:p>
            <a:r>
              <a:rPr lang="en-US" dirty="0">
                <a:solidFill>
                  <a:srgbClr val="C00000"/>
                </a:solidFill>
              </a:rPr>
              <a:t> POS Terminal </a:t>
            </a:r>
          </a:p>
        </p:txBody>
      </p:sp>
      <p:sp>
        <p:nvSpPr>
          <p:cNvPr id="6" name="AutoShape 11" descr="Image result for smartvista switch picture"/>
          <p:cNvSpPr>
            <a:spLocks noChangeAspect="1" noChangeArrowheads="1"/>
          </p:cNvSpPr>
          <p:nvPr/>
        </p:nvSpPr>
        <p:spPr bwMode="auto">
          <a:xfrm>
            <a:off x="155575" y="-1608138"/>
            <a:ext cx="47625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3" descr="Image result for smartvista switch picture"/>
          <p:cNvSpPr>
            <a:spLocks noChangeAspect="1" noChangeArrowheads="1"/>
          </p:cNvSpPr>
          <p:nvPr/>
        </p:nvSpPr>
        <p:spPr bwMode="auto">
          <a:xfrm>
            <a:off x="307975" y="-1455738"/>
            <a:ext cx="47625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Image result for smartvista switch picture"/>
          <p:cNvSpPr>
            <a:spLocks noChangeAspect="1" noChangeArrowheads="1"/>
          </p:cNvSpPr>
          <p:nvPr/>
        </p:nvSpPr>
        <p:spPr bwMode="auto">
          <a:xfrm>
            <a:off x="460375" y="-1303338"/>
            <a:ext cx="47625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6248400" y="6305490"/>
            <a:ext cx="2286000" cy="400110"/>
          </a:xfrm>
          <a:prstGeom prst="rect">
            <a:avLst/>
          </a:prstGeom>
          <a:noFill/>
        </p:spPr>
        <p:txBody>
          <a:bodyPr wrap="square" rtlCol="0">
            <a:spAutoFit/>
          </a:bodyPr>
          <a:lstStyle/>
          <a:p>
            <a:r>
              <a:rPr lang="en-US" sz="2000" dirty="0">
                <a:solidFill>
                  <a:srgbClr val="C00000"/>
                </a:solidFill>
              </a:rPr>
              <a:t> Switching Solution </a:t>
            </a:r>
          </a:p>
        </p:txBody>
      </p:sp>
      <p:cxnSp>
        <p:nvCxnSpPr>
          <p:cNvPr id="12" name="Straight Connector 11"/>
          <p:cNvCxnSpPr/>
          <p:nvPr/>
        </p:nvCxnSpPr>
        <p:spPr>
          <a:xfrm>
            <a:off x="4800600" y="990600"/>
            <a:ext cx="0" cy="5545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4175" y="3657600"/>
            <a:ext cx="883602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00801"/>
            <a:ext cx="1393825" cy="2659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erver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307" y="4038600"/>
            <a:ext cx="2782094" cy="209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1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466" y="914400"/>
            <a:ext cx="80010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381000"/>
            <a:ext cx="453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91100" y="5943600"/>
            <a:ext cx="45339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09575" y="1781175"/>
            <a:ext cx="226695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124825" y="4543425"/>
            <a:ext cx="226695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4991100" y="376947"/>
            <a:ext cx="9906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ight Triangle 9"/>
          <p:cNvSpPr/>
          <p:nvPr/>
        </p:nvSpPr>
        <p:spPr>
          <a:xfrm rot="10800000">
            <a:off x="4000500" y="594360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6200000" flipV="1">
            <a:off x="8763000" y="291465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5400000" flipV="1">
            <a:off x="192933" y="3445617"/>
            <a:ext cx="1066800" cy="5382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43800" y="88846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4400" y="6019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55626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67800" y="888460"/>
            <a:ext cx="0" cy="4069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8839200" y="1752600"/>
            <a:ext cx="381000" cy="457200"/>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762000" y="4572000"/>
            <a:ext cx="381000" cy="457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9800" y="1371600"/>
            <a:ext cx="3124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Times New Roman" pitchFamily="18" charset="0"/>
              <a:cs typeface="Times New Roman" pitchFamily="18" charset="0"/>
            </a:endParaRPr>
          </a:p>
        </p:txBody>
      </p:sp>
      <p:sp>
        <p:nvSpPr>
          <p:cNvPr id="20" name="Rectangle 19"/>
          <p:cNvSpPr/>
          <p:nvPr/>
        </p:nvSpPr>
        <p:spPr>
          <a:xfrm>
            <a:off x="4191000" y="5334000"/>
            <a:ext cx="563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Times New Roman" pitchFamily="18" charset="0"/>
                <a:cs typeface="Times New Roman" pitchFamily="18" charset="0"/>
              </a:rPr>
              <a:t>LARK HI-TECH LIMITED</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5334000"/>
            <a:ext cx="700690" cy="609600"/>
          </a:xfrm>
          <a:prstGeom prst="rect">
            <a:avLst/>
          </a:prstGeom>
        </p:spPr>
      </p:pic>
      <p:sp>
        <p:nvSpPr>
          <p:cNvPr id="23" name="Rectangle 22"/>
          <p:cNvSpPr/>
          <p:nvPr/>
        </p:nvSpPr>
        <p:spPr>
          <a:xfrm>
            <a:off x="1130209" y="2750403"/>
            <a:ext cx="7855035" cy="646331"/>
          </a:xfrm>
          <a:prstGeom prst="rect">
            <a:avLst/>
          </a:prstGeom>
        </p:spPr>
        <p:txBody>
          <a:bodyPr wrap="none">
            <a:spAutoFit/>
          </a:bodyPr>
          <a:lstStyle/>
          <a:p>
            <a:pPr algn="ctr"/>
            <a:r>
              <a:rPr lang="en-US" sz="3600" b="1" dirty="0">
                <a:solidFill>
                  <a:srgbClr val="C00000"/>
                </a:solidFill>
                <a:latin typeface="Eras Demi ITC" pitchFamily="34" charset="0"/>
                <a:cs typeface="Times New Roman" pitchFamily="18" charset="0"/>
              </a:rPr>
              <a:t>PARTNERSHIP ON SHARED VISION</a:t>
            </a:r>
          </a:p>
        </p:txBody>
      </p:sp>
    </p:spTree>
    <p:extLst>
      <p:ext uri="{BB962C8B-B14F-4D97-AF65-F5344CB8AC3E}">
        <p14:creationId xmlns:p14="http://schemas.microsoft.com/office/powerpoint/2010/main" val="10912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81000" y="304800"/>
            <a:ext cx="4572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Whom we partner with?</a:t>
            </a:r>
          </a:p>
        </p:txBody>
      </p:sp>
      <p:sp>
        <p:nvSpPr>
          <p:cNvPr id="37" name="AutoShape 2" descr="Image result for handshake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9" name="Straight Connector 38"/>
          <p:cNvCxnSpPr/>
          <p:nvPr/>
        </p:nvCxnSpPr>
        <p:spPr>
          <a:xfrm flipV="1">
            <a:off x="381000" y="828020"/>
            <a:ext cx="8991600" cy="86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8600" y="990600"/>
            <a:ext cx="9448799" cy="646331"/>
          </a:xfrm>
          <a:prstGeom prst="rect">
            <a:avLst/>
          </a:prstGeom>
          <a:noFill/>
        </p:spPr>
        <p:txBody>
          <a:bodyPr wrap="square" rtlCol="0">
            <a:spAutoFit/>
          </a:bodyPr>
          <a:lstStyle/>
          <a:p>
            <a:r>
              <a:rPr lang="en-US" dirty="0">
                <a:latin typeface="Times New Roman" pitchFamily="18" charset="0"/>
                <a:cs typeface="Times New Roman" pitchFamily="18" charset="0"/>
              </a:rPr>
              <a:t>LARK HI-TECH LIMITED has exclusive partnership with the leading global companies operating in the core technology domains for bank.</a:t>
            </a:r>
          </a:p>
        </p:txBody>
      </p:sp>
      <p:pic>
        <p:nvPicPr>
          <p:cNvPr id="42" name="Picture 25" descr="C:\Users\monir\Desktop\Card artwork Approv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28825"/>
            <a:ext cx="15938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152400" y="2435423"/>
            <a:ext cx="2667000" cy="307777"/>
          </a:xfrm>
          <a:prstGeom prst="rect">
            <a:avLst/>
          </a:prstGeom>
          <a:noFill/>
        </p:spPr>
        <p:txBody>
          <a:bodyPr wrap="square" rtlCol="0">
            <a:spAutoFit/>
          </a:bodyPr>
          <a:lstStyle/>
          <a:p>
            <a:r>
              <a:rPr lang="en-US" sz="1400" b="1" dirty="0" err="1">
                <a:solidFill>
                  <a:schemeClr val="accent6">
                    <a:lumMod val="50000"/>
                  </a:schemeClr>
                </a:solidFill>
                <a:latin typeface="Bahnschrift SemiBold" pitchFamily="34" charset="0"/>
                <a:cs typeface="Times New Roman" pitchFamily="18" charset="0"/>
              </a:rPr>
              <a:t>Goldpac</a:t>
            </a:r>
            <a:r>
              <a:rPr lang="en-US" sz="1400" b="1" dirty="0">
                <a:solidFill>
                  <a:schemeClr val="accent6">
                    <a:lumMod val="50000"/>
                  </a:schemeClr>
                </a:solidFill>
                <a:latin typeface="Bahnschrift SemiBold" pitchFamily="34" charset="0"/>
                <a:cs typeface="Times New Roman" pitchFamily="18" charset="0"/>
              </a:rPr>
              <a:t> </a:t>
            </a:r>
            <a:r>
              <a:rPr lang="en-US" sz="1400" b="1" dirty="0" err="1">
                <a:solidFill>
                  <a:schemeClr val="accent6">
                    <a:lumMod val="50000"/>
                  </a:schemeClr>
                </a:solidFill>
                <a:latin typeface="Bahnschrift SemiBold" pitchFamily="34" charset="0"/>
                <a:cs typeface="Times New Roman" pitchFamily="18" charset="0"/>
              </a:rPr>
              <a:t>Fintech</a:t>
            </a:r>
            <a:r>
              <a:rPr lang="en-US" sz="1400" b="1" dirty="0">
                <a:solidFill>
                  <a:schemeClr val="accent6">
                    <a:lumMod val="50000"/>
                  </a:schemeClr>
                </a:solidFill>
                <a:latin typeface="Bahnschrift SemiBold" pitchFamily="34" charset="0"/>
                <a:cs typeface="Times New Roman" pitchFamily="18" charset="0"/>
              </a:rPr>
              <a:t> Hong Kong Ltd</a:t>
            </a:r>
            <a:r>
              <a:rPr lang="en-US" sz="1400" b="1" dirty="0">
                <a:latin typeface="Bahnschrift SemiBold" pitchFamily="34" charset="0"/>
                <a:cs typeface="Times New Roman" pitchFamily="18" charset="0"/>
              </a:rPr>
              <a:t>.</a:t>
            </a:r>
          </a:p>
        </p:txBody>
      </p:sp>
      <p:pic>
        <p:nvPicPr>
          <p:cNvPr id="2054" name="Picture 6" descr="Image result for spl group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057400"/>
            <a:ext cx="1444625" cy="349506"/>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8" descr="Image result for godrej security solutions logo"/>
          <p:cNvSpPr>
            <a:spLocks noChangeAspect="1" noChangeArrowheads="1"/>
          </p:cNvSpPr>
          <p:nvPr/>
        </p:nvSpPr>
        <p:spPr bwMode="auto">
          <a:xfrm>
            <a:off x="155575" y="-1608138"/>
            <a:ext cx="59817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mage result for godrej security solution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957781"/>
            <a:ext cx="1295400" cy="55681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5486400" y="2435423"/>
            <a:ext cx="2209800" cy="307777"/>
          </a:xfrm>
          <a:prstGeom prst="rect">
            <a:avLst/>
          </a:prstGeom>
          <a:noFill/>
        </p:spPr>
        <p:txBody>
          <a:bodyPr wrap="square" rtlCol="0">
            <a:spAutoFit/>
          </a:bodyPr>
          <a:lstStyle/>
          <a:p>
            <a:r>
              <a:rPr lang="en-US" sz="1400" b="1" dirty="0">
                <a:solidFill>
                  <a:srgbClr val="B40049"/>
                </a:solidFill>
                <a:latin typeface="Bahnschrift SemiBold" pitchFamily="34" charset="0"/>
                <a:cs typeface="Times New Roman" pitchFamily="18" charset="0"/>
              </a:rPr>
              <a:t>Godrej Security Solutions</a:t>
            </a:r>
          </a:p>
        </p:txBody>
      </p:sp>
      <p:pic>
        <p:nvPicPr>
          <p:cNvPr id="2062" name="Picture 14" descr="boarding pass paper suppl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37051"/>
            <a:ext cx="2209800" cy="39194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152400" y="3429000"/>
            <a:ext cx="1905000" cy="307777"/>
          </a:xfrm>
          <a:prstGeom prst="rect">
            <a:avLst/>
          </a:prstGeom>
          <a:noFill/>
        </p:spPr>
        <p:txBody>
          <a:bodyPr wrap="square" rtlCol="0">
            <a:spAutoFit/>
          </a:bodyPr>
          <a:lstStyle/>
          <a:p>
            <a:r>
              <a:rPr lang="en-US" sz="1400" b="1" dirty="0">
                <a:solidFill>
                  <a:srgbClr val="0070C0"/>
                </a:solidFill>
                <a:latin typeface="Bahnschrift SemiBold" pitchFamily="34" charset="0"/>
                <a:cs typeface="Times New Roman" pitchFamily="18" charset="0"/>
              </a:rPr>
              <a:t>Tele Paper, Malaysia </a:t>
            </a:r>
          </a:p>
        </p:txBody>
      </p:sp>
      <p:sp>
        <p:nvSpPr>
          <p:cNvPr id="47" name="Rectangle 46"/>
          <p:cNvSpPr/>
          <p:nvPr/>
        </p:nvSpPr>
        <p:spPr>
          <a:xfrm>
            <a:off x="7788741" y="2438400"/>
            <a:ext cx="1888659" cy="307777"/>
          </a:xfrm>
          <a:prstGeom prst="rect">
            <a:avLst/>
          </a:prstGeom>
        </p:spPr>
        <p:txBody>
          <a:bodyPr wrap="none">
            <a:spAutoFit/>
          </a:bodyPr>
          <a:lstStyle/>
          <a:p>
            <a:r>
              <a:rPr lang="en-US" sz="1400" b="1" dirty="0">
                <a:solidFill>
                  <a:srgbClr val="92D050"/>
                </a:solidFill>
                <a:latin typeface="Bahnschrift SemiBold" pitchFamily="34" charset="0"/>
                <a:cs typeface="Times New Roman" pitchFamily="18" charset="0"/>
              </a:rPr>
              <a:t>SPL GROUP USA, INC.</a:t>
            </a:r>
          </a:p>
        </p:txBody>
      </p:sp>
      <p:pic>
        <p:nvPicPr>
          <p:cNvPr id="2064" name="Picture 16" descr="Image result for maxsel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650" y="2746177"/>
            <a:ext cx="2038350" cy="75902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2819400" y="3352800"/>
            <a:ext cx="1905000" cy="307777"/>
          </a:xfrm>
          <a:prstGeom prst="rect">
            <a:avLst/>
          </a:prstGeom>
          <a:noFill/>
        </p:spPr>
        <p:txBody>
          <a:bodyPr wrap="square" rtlCol="0">
            <a:spAutoFit/>
          </a:bodyPr>
          <a:lstStyle/>
          <a:p>
            <a:r>
              <a:rPr lang="en-US" sz="1400" b="1" dirty="0" err="1">
                <a:solidFill>
                  <a:srgbClr val="002060"/>
                </a:solidFill>
                <a:latin typeface="Bahnschrift SemiBold" pitchFamily="34" charset="0"/>
                <a:cs typeface="Times New Roman" pitchFamily="18" charset="0"/>
              </a:rPr>
              <a:t>Maxsell</a:t>
            </a:r>
            <a:r>
              <a:rPr lang="en-US" sz="1400" b="1" dirty="0">
                <a:solidFill>
                  <a:srgbClr val="002060"/>
                </a:solidFill>
                <a:latin typeface="Bahnschrift SemiBold" pitchFamily="34" charset="0"/>
                <a:cs typeface="Times New Roman" pitchFamily="18" charset="0"/>
              </a:rPr>
              <a:t> , India </a:t>
            </a:r>
          </a:p>
        </p:txBody>
      </p:sp>
      <p:sp>
        <p:nvSpPr>
          <p:cNvPr id="51" name="AutoShape 18" descr="Image result for zhejiang kaixun mechanical &amp; electrical logo"/>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AutoShape 20" descr="Image result for zhejiang kaixun mechanical &amp; electrical logo"/>
          <p:cNvSpPr>
            <a:spLocks noChangeAspect="1" noChangeArrowheads="1"/>
          </p:cNvSpPr>
          <p:nvPr/>
        </p:nvSpPr>
        <p:spPr bwMode="auto">
          <a:xfrm>
            <a:off x="307975" y="-14557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0" name="Picture 22" descr="C:\Users\Lenovo\Desktop\Untitl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810000"/>
            <a:ext cx="2065867" cy="51799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52400" y="4191000"/>
            <a:ext cx="3886200" cy="307777"/>
          </a:xfrm>
          <a:prstGeom prst="rect">
            <a:avLst/>
          </a:prstGeom>
          <a:noFill/>
        </p:spPr>
        <p:txBody>
          <a:bodyPr wrap="square" rtlCol="0">
            <a:spAutoFit/>
          </a:bodyPr>
          <a:lstStyle/>
          <a:p>
            <a:r>
              <a:rPr lang="en-US" sz="1400" b="1" dirty="0">
                <a:solidFill>
                  <a:srgbClr val="0070C0"/>
                </a:solidFill>
                <a:latin typeface="Bahnschrift SemiBold" pitchFamily="34" charset="0"/>
                <a:cs typeface="Times New Roman" pitchFamily="18" charset="0"/>
              </a:rPr>
              <a:t>Zhejiang </a:t>
            </a:r>
            <a:r>
              <a:rPr lang="en-US" sz="1400" b="1" dirty="0" err="1">
                <a:solidFill>
                  <a:srgbClr val="0070C0"/>
                </a:solidFill>
                <a:latin typeface="Bahnschrift SemiBold" pitchFamily="34" charset="0"/>
                <a:cs typeface="Times New Roman" pitchFamily="18" charset="0"/>
              </a:rPr>
              <a:t>Kaixun</a:t>
            </a:r>
            <a:r>
              <a:rPr lang="en-US" sz="1400" b="1" dirty="0">
                <a:solidFill>
                  <a:srgbClr val="0070C0"/>
                </a:solidFill>
                <a:latin typeface="Bahnschrift SemiBold" pitchFamily="34" charset="0"/>
                <a:cs typeface="Times New Roman" pitchFamily="18" charset="0"/>
              </a:rPr>
              <a:t> Mechanical &amp; Electrical Co. Ltd </a:t>
            </a:r>
          </a:p>
        </p:txBody>
      </p:sp>
      <p:pic>
        <p:nvPicPr>
          <p:cNvPr id="2072" name="Picture 24" descr="Image result for x infotech ltd latvia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2819400"/>
            <a:ext cx="2286000" cy="83819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5029200" y="3276600"/>
            <a:ext cx="1905000" cy="307777"/>
          </a:xfrm>
          <a:prstGeom prst="rect">
            <a:avLst/>
          </a:prstGeom>
          <a:noFill/>
        </p:spPr>
        <p:txBody>
          <a:bodyPr wrap="square" rtlCol="0">
            <a:spAutoFit/>
          </a:bodyPr>
          <a:lstStyle/>
          <a:p>
            <a:r>
              <a:rPr lang="en-US" sz="1400" b="1" dirty="0">
                <a:solidFill>
                  <a:srgbClr val="0070C0"/>
                </a:solidFill>
                <a:latin typeface="Bahnschrift SemiBold" pitchFamily="34" charset="0"/>
                <a:cs typeface="Times New Roman" pitchFamily="18" charset="0"/>
              </a:rPr>
              <a:t>X </a:t>
            </a:r>
            <a:r>
              <a:rPr lang="en-US" sz="1400" b="1" dirty="0" err="1">
                <a:solidFill>
                  <a:srgbClr val="0070C0"/>
                </a:solidFill>
                <a:latin typeface="Bahnschrift SemiBold" pitchFamily="34" charset="0"/>
                <a:cs typeface="Times New Roman" pitchFamily="18" charset="0"/>
              </a:rPr>
              <a:t>Infotech</a:t>
            </a:r>
            <a:r>
              <a:rPr lang="en-US" sz="1400" b="1" dirty="0">
                <a:solidFill>
                  <a:srgbClr val="0070C0"/>
                </a:solidFill>
                <a:latin typeface="Bahnschrift SemiBold" pitchFamily="34" charset="0"/>
                <a:cs typeface="Times New Roman" pitchFamily="18" charset="0"/>
              </a:rPr>
              <a:t> Ltd. Latvia</a:t>
            </a:r>
          </a:p>
        </p:txBody>
      </p:sp>
      <p:pic>
        <p:nvPicPr>
          <p:cNvPr id="2074" name="Picture 26" descr="Image result for cim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54733" y="2895600"/>
            <a:ext cx="1667091" cy="468149"/>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72400" y="3352800"/>
            <a:ext cx="1828800" cy="307777"/>
          </a:xfrm>
          <a:prstGeom prst="rect">
            <a:avLst/>
          </a:prstGeom>
          <a:noFill/>
        </p:spPr>
        <p:txBody>
          <a:bodyPr wrap="square" rtlCol="0">
            <a:spAutoFit/>
          </a:bodyPr>
          <a:lstStyle/>
          <a:p>
            <a:r>
              <a:rPr lang="en-US" sz="1400" b="1" dirty="0">
                <a:solidFill>
                  <a:srgbClr val="E20000"/>
                </a:solidFill>
                <a:latin typeface="Bahnschrift SemiBold" pitchFamily="34" charset="0"/>
                <a:cs typeface="Times New Roman" pitchFamily="18" charset="0"/>
              </a:rPr>
              <a:t>MF Group – CIM, Italy</a:t>
            </a:r>
          </a:p>
        </p:txBody>
      </p:sp>
      <p:sp>
        <p:nvSpPr>
          <p:cNvPr id="54" name="AutoShape 28" descr="https://cdn.shortpixel.ai/client/q_glossy,ret_img/https:/www.bpcbt.com/wp-content/uploads/2018/05/BPC-nw_200x100_nobg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1" name="Picture 33" descr="Image result for mitsubishi electric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3387969"/>
            <a:ext cx="2026204" cy="1260231"/>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3809999" y="4191000"/>
            <a:ext cx="2209801" cy="307777"/>
          </a:xfrm>
          <a:prstGeom prst="rect">
            <a:avLst/>
          </a:prstGeom>
          <a:noFill/>
        </p:spPr>
        <p:txBody>
          <a:bodyPr wrap="square" rtlCol="0">
            <a:spAutoFit/>
          </a:bodyPr>
          <a:lstStyle/>
          <a:p>
            <a:r>
              <a:rPr lang="en-US" sz="1400" b="1" dirty="0">
                <a:solidFill>
                  <a:srgbClr val="C00000"/>
                </a:solidFill>
                <a:latin typeface="Bahnschrift SemiBold" pitchFamily="34" charset="0"/>
                <a:cs typeface="Times New Roman" pitchFamily="18" charset="0"/>
              </a:rPr>
              <a:t>Mitsubishi Electric, Japan </a:t>
            </a:r>
          </a:p>
        </p:txBody>
      </p:sp>
      <p:pic>
        <p:nvPicPr>
          <p:cNvPr id="75" name="Picture 26" descr="C:\Users\IT.Sayem-PC\Desktop\Job\Logo of Clients\Trans-worl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821112"/>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5943599" y="4191000"/>
            <a:ext cx="2209801" cy="307777"/>
          </a:xfrm>
          <a:prstGeom prst="rect">
            <a:avLst/>
          </a:prstGeom>
          <a:noFill/>
        </p:spPr>
        <p:txBody>
          <a:bodyPr wrap="square" rtlCol="0">
            <a:spAutoFit/>
          </a:bodyPr>
          <a:lstStyle/>
          <a:p>
            <a:r>
              <a:rPr lang="en-US" sz="1400" b="1" dirty="0">
                <a:latin typeface="Bahnschrift SemiBold" pitchFamily="34" charset="0"/>
                <a:cs typeface="Times New Roman" pitchFamily="18" charset="0"/>
              </a:rPr>
              <a:t>Trans-World, Taiwan </a:t>
            </a:r>
          </a:p>
        </p:txBody>
      </p:sp>
      <p:pic>
        <p:nvPicPr>
          <p:cNvPr id="1026" name="Picture 2" descr="Image result for openway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 y="5037939"/>
            <a:ext cx="2514600" cy="46986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52400" y="5410200"/>
            <a:ext cx="2590800" cy="307777"/>
          </a:xfrm>
          <a:prstGeom prst="rect">
            <a:avLst/>
          </a:prstGeom>
        </p:spPr>
        <p:txBody>
          <a:bodyPr wrap="square">
            <a:spAutoFit/>
          </a:bodyPr>
          <a:lstStyle/>
          <a:p>
            <a:r>
              <a:rPr lang="en-US" sz="1400" b="1" dirty="0" err="1">
                <a:solidFill>
                  <a:srgbClr val="B40049"/>
                </a:solidFill>
                <a:latin typeface="Bahnschrift SemiBold" pitchFamily="34" charset="0"/>
                <a:cs typeface="Times New Roman" pitchFamily="18" charset="0"/>
              </a:rPr>
              <a:t>OpenWay</a:t>
            </a:r>
            <a:r>
              <a:rPr lang="en-US" sz="1400" b="1" dirty="0">
                <a:solidFill>
                  <a:srgbClr val="B40049"/>
                </a:solidFill>
                <a:latin typeface="Bahnschrift SemiBold" pitchFamily="34" charset="0"/>
                <a:cs typeface="Times New Roman" pitchFamily="18" charset="0"/>
              </a:rPr>
              <a:t> Group. Belgium</a:t>
            </a:r>
          </a:p>
        </p:txBody>
      </p:sp>
      <p:pic>
        <p:nvPicPr>
          <p:cNvPr id="2" name="Picture 2" descr="C:\Users\Lenovo\Desktop\hitach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1905000"/>
            <a:ext cx="259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esktop\SP_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8940" y="4928483"/>
            <a:ext cx="2540000" cy="688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novo\Desktop\Untitle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443" y="5867400"/>
            <a:ext cx="2763497" cy="5530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novo\Desktop\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4482495"/>
            <a:ext cx="2292133" cy="15373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aplusups.com.tw/upload/en/common/PIC_2845f320385d618753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05800" y="3962400"/>
            <a:ext cx="1371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31963" y="5791200"/>
            <a:ext cx="2254437" cy="60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139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466" y="914400"/>
            <a:ext cx="80010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381000"/>
            <a:ext cx="453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91100" y="5943600"/>
            <a:ext cx="45339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09575" y="1781175"/>
            <a:ext cx="226695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124825" y="4543425"/>
            <a:ext cx="226695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4991100" y="376947"/>
            <a:ext cx="9906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ight Triangle 9"/>
          <p:cNvSpPr/>
          <p:nvPr/>
        </p:nvSpPr>
        <p:spPr>
          <a:xfrm rot="10800000">
            <a:off x="4000500" y="594360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6200000" flipV="1">
            <a:off x="8763000" y="291465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5400000" flipV="1">
            <a:off x="192933" y="3445617"/>
            <a:ext cx="1066800" cy="5382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43800" y="88846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4400" y="6019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55626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67800" y="888460"/>
            <a:ext cx="0" cy="4069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8839200" y="1752600"/>
            <a:ext cx="381000" cy="457200"/>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762000" y="4572000"/>
            <a:ext cx="381000" cy="457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9800" y="1371600"/>
            <a:ext cx="3124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Times New Roman" pitchFamily="18" charset="0"/>
              <a:cs typeface="Times New Roman" pitchFamily="18" charset="0"/>
            </a:endParaRPr>
          </a:p>
        </p:txBody>
      </p:sp>
      <p:sp>
        <p:nvSpPr>
          <p:cNvPr id="3" name="Rectangle 2"/>
          <p:cNvSpPr/>
          <p:nvPr/>
        </p:nvSpPr>
        <p:spPr>
          <a:xfrm>
            <a:off x="1700074" y="2750403"/>
            <a:ext cx="6715301" cy="830997"/>
          </a:xfrm>
          <a:prstGeom prst="rect">
            <a:avLst/>
          </a:prstGeom>
        </p:spPr>
        <p:txBody>
          <a:bodyPr wrap="none">
            <a:spAutoFit/>
          </a:bodyPr>
          <a:lstStyle/>
          <a:p>
            <a:pPr algn="ctr"/>
            <a:r>
              <a:rPr lang="en-US" sz="4800" b="1" dirty="0">
                <a:solidFill>
                  <a:srgbClr val="C00000"/>
                </a:solidFill>
                <a:latin typeface="Eras Demi ITC" pitchFamily="34" charset="0"/>
                <a:cs typeface="Times New Roman" pitchFamily="18" charset="0"/>
              </a:rPr>
              <a:t>MARKET REFERENCES</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5334000"/>
            <a:ext cx="700690" cy="609600"/>
          </a:xfrm>
          <a:prstGeom prst="rect">
            <a:avLst/>
          </a:prstGeom>
        </p:spPr>
      </p:pic>
      <p:sp>
        <p:nvSpPr>
          <p:cNvPr id="23" name="Rectangle 22"/>
          <p:cNvSpPr/>
          <p:nvPr/>
        </p:nvSpPr>
        <p:spPr>
          <a:xfrm>
            <a:off x="4191000" y="5334000"/>
            <a:ext cx="563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Times New Roman" pitchFamily="18" charset="0"/>
                <a:cs typeface="Times New Roman" pitchFamily="18" charset="0"/>
              </a:rPr>
              <a:t>LARK HI-TECH LIMITED</a:t>
            </a:r>
          </a:p>
        </p:txBody>
      </p:sp>
    </p:spTree>
    <p:extLst>
      <p:ext uri="{BB962C8B-B14F-4D97-AF65-F5344CB8AC3E}">
        <p14:creationId xmlns:p14="http://schemas.microsoft.com/office/powerpoint/2010/main" val="336982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751" y="457200"/>
            <a:ext cx="3185680" cy="523220"/>
          </a:xfrm>
          <a:prstGeom prst="rect">
            <a:avLst/>
          </a:prstGeom>
        </p:spPr>
        <p:txBody>
          <a:bodyPr wrap="none">
            <a:spAutoFit/>
          </a:bodyPr>
          <a:lstStyle/>
          <a:p>
            <a:r>
              <a:rPr lang="en-US" sz="2800" dirty="0">
                <a:solidFill>
                  <a:schemeClr val="accent1">
                    <a:lumMod val="75000"/>
                  </a:schemeClr>
                </a:solidFill>
                <a:latin typeface="Times New Roman" pitchFamily="18" charset="0"/>
                <a:ea typeface="PMingLiU" pitchFamily="18" charset="-120"/>
              </a:rPr>
              <a:t>Our Valuable Clients</a:t>
            </a:r>
          </a:p>
        </p:txBody>
      </p:sp>
      <p:sp>
        <p:nvSpPr>
          <p:cNvPr id="3" name="Rounded Rectangle 2"/>
          <p:cNvSpPr/>
          <p:nvPr/>
        </p:nvSpPr>
        <p:spPr>
          <a:xfrm flipV="1">
            <a:off x="412750" y="1021080"/>
            <a:ext cx="8959849" cy="4571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38" descr="C:\Users\ANUP\Desktop\mercantile-bank-limit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677" y="1295400"/>
            <a:ext cx="2555523" cy="58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irc_mi" descr="http://tourinfo247.files.wordpress.com/2013/05/bank-asia-job-circular1.png"/>
          <p:cNvPicPr>
            <a:picLocks noChangeAspect="1" noChangeArrowheads="1"/>
          </p:cNvPicPr>
          <p:nvPr/>
        </p:nvPicPr>
        <p:blipFill>
          <a:blip r:embed="rId3">
            <a:extLst>
              <a:ext uri="{28A0092B-C50C-407E-A947-70E740481C1C}">
                <a14:useLocalDpi xmlns:a14="http://schemas.microsoft.com/office/drawing/2010/main" val="0"/>
              </a:ext>
            </a:extLst>
          </a:blip>
          <a:srcRect l="2776" t="14917" r="37247" b="11050"/>
          <a:stretch>
            <a:fillRect/>
          </a:stretch>
        </p:blipFill>
        <p:spPr bwMode="auto">
          <a:xfrm>
            <a:off x="304800" y="4184650"/>
            <a:ext cx="2321276"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36" descr="C:\Users\monir\Desktop\tbl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016" y="4184650"/>
            <a:ext cx="2465784"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37" descr="C:\Users\monir\Desktop\mutual-trust-bank-logo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198" y="1083944"/>
            <a:ext cx="240860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irc_mi" descr="http://www.assignmentpoint.com/wp-content/uploads/2013/11/prime-bank-limited.jpg"/>
          <p:cNvPicPr>
            <a:picLocks noChangeAspect="1" noChangeArrowheads="1"/>
          </p:cNvPicPr>
          <p:nvPr/>
        </p:nvPicPr>
        <p:blipFill>
          <a:blip r:embed="rId6" cstate="print">
            <a:extLst>
              <a:ext uri="{28A0092B-C50C-407E-A947-70E740481C1C}">
                <a14:useLocalDpi xmlns:a14="http://schemas.microsoft.com/office/drawing/2010/main" val="0"/>
              </a:ext>
            </a:extLst>
          </a:blip>
          <a:srcRect t="27425" b="19733"/>
          <a:stretch>
            <a:fillRect/>
          </a:stretch>
        </p:blipFill>
        <p:spPr bwMode="auto">
          <a:xfrm>
            <a:off x="7742602" y="4195546"/>
            <a:ext cx="2129102" cy="45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7" descr="http://www.ebl.com.bd/images/eastern-bank-ltd.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280" y="5029200"/>
            <a:ext cx="2249796" cy="54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rc_mi" descr="https://www.southeastbank.com.bd/images/BrandName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5133975"/>
            <a:ext cx="2362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32" descr="C:\Users\monir\Desktop\hzxhU.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0597" y="3321065"/>
            <a:ext cx="2408602" cy="4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4" descr="Image result for premier bank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0080" y="2324733"/>
            <a:ext cx="2099304" cy="5064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united commercial bank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1301072"/>
            <a:ext cx="2038350" cy="589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adma bank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361" y="3022281"/>
            <a:ext cx="2294772" cy="9401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dhaka bank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2602" y="1096961"/>
            <a:ext cx="1790700" cy="10109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nrbc bank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nrbc bank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nrbc bank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NRB Commercial Bank Ltd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29199" y="2107881"/>
            <a:ext cx="2559547" cy="81343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s://www.ificbank.com.bd/images/ific_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19060" y="2199479"/>
            <a:ext cx="1805940" cy="756920"/>
          </a:xfrm>
          <a:prstGeom prst="rect">
            <a:avLst/>
          </a:prstGeom>
          <a:noFill/>
          <a:extLst>
            <a:ext uri="{909E8E84-426E-40DD-AFC4-6F175D3DCCD1}">
              <a14:hiddenFill xmlns:a14="http://schemas.microsoft.com/office/drawing/2010/main">
                <a:solidFill>
                  <a:srgbClr val="FFFFFF"/>
                </a:solidFill>
              </a14:hiddenFill>
            </a:ext>
          </a:extLst>
        </p:spPr>
      </p:pic>
      <p:pic>
        <p:nvPicPr>
          <p:cNvPr id="34" name="irc_mi" descr="https://pbs.twimg.com/profile_images/656278043/DBBL-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791" y="2194399"/>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2" descr="C:\Users\monir\Desktop\new_img.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54320" y="3134360"/>
            <a:ext cx="2022475" cy="77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rc_mi" descr="https://ibanking.siblbd.com/Content/themes/base/images/logo.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96200" y="3111869"/>
            <a:ext cx="1850894" cy="85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rc_mi" descr="https://ibank.thecitybank.com/images/citybank_log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77241" y="4109891"/>
            <a:ext cx="1431661"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1" descr="C:\Users\monir\Desktop\SB1_139531470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84800" y="5029200"/>
            <a:ext cx="24713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8" descr="https://www.sjiblbd.com/images/sjibl.g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0894" y="5791200"/>
            <a:ext cx="2187706" cy="8505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8" descr="https://encrypted-tbn1.gstatic.com/images?q=tbn:ANd9GcQgWk37Sbl3ehuPYKdfDIg7VOYhReoT1I9dnB2zLJKOljAQtIciCr28OvQ"/>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77200" y="4867402"/>
            <a:ext cx="1659413" cy="78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4" descr="C:\Users\monir\Desktop\138943574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1723" y="5867400"/>
            <a:ext cx="247367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C:\Users\Lenovo\Desktop\Untitle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57800" y="5919788"/>
            <a:ext cx="2120474" cy="6334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6" descr="C:\Users\ANUP\Desktop\5ed87def7fa1e9893f970c69f2e04a43.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67600" y="5943600"/>
            <a:ext cx="233719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14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873850" y="259447"/>
            <a:ext cx="1879750" cy="65495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6" name="irc_mi" descr="http://upload.wikimedia.org/wikipedia/commons/9/92/JBL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08730"/>
            <a:ext cx="168442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4" descr="MB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694523"/>
            <a:ext cx="1878240" cy="73447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7" descr="C:\Users\ANUP\Desktop\one-bank-limite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3" y="2590800"/>
            <a:ext cx="22086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6" descr="Image result for union bank bd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818174"/>
            <a:ext cx="2057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0" descr="Image result for al arafah islami bank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247" y="990600"/>
            <a:ext cx="2206361" cy="533400"/>
          </a:xfrm>
          <a:prstGeom prst="rect">
            <a:avLst/>
          </a:prstGeom>
          <a:noFill/>
          <a:extLst>
            <a:ext uri="{909E8E84-426E-40DD-AFC4-6F175D3DCCD1}">
              <a14:hiddenFill xmlns:a14="http://schemas.microsoft.com/office/drawing/2010/main">
                <a:solidFill>
                  <a:srgbClr val="FFFFFF"/>
                </a:solidFill>
              </a14:hiddenFill>
            </a:ext>
          </a:extLst>
        </p:spPr>
      </p:pic>
      <p:pic>
        <p:nvPicPr>
          <p:cNvPr id="67" name="irc_mi" descr="http://www.meghnabank.com.bd/mbl/images/meghn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5534" y="2634456"/>
            <a:ext cx="22063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Midland Bank Lt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4050" y="1894374"/>
            <a:ext cx="2209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irc_mi" descr="http://tourinfo247.files.wordpress.com/2013/05/bangladesh-krishi-bank-job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3661" y="228600"/>
            <a:ext cx="247367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rc_mi" descr="http://global.moneygram.com/assets/images/bd/agent_logos/Uttara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9179" y="1092200"/>
            <a:ext cx="233891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image descripti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247" y="1785367"/>
            <a:ext cx="2397477"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3" descr="C:\Users\monir\Desktop\bank-logo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1893" y="228600"/>
            <a:ext cx="227872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Image result for agrani bank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8096" y="296399"/>
            <a:ext cx="2306021" cy="5701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4" descr="C:\Users\monir\Desktop\pubali-bank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1109039"/>
            <a:ext cx="2631723" cy="6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rc_mi" descr="http://4.bp.blogspot.com/-28ZTMDax1a0/TxxFKfhV8fI/AAAAAAAAAB8/m1urb_lBeQY/s320/25.jpg"/>
          <p:cNvPicPr>
            <a:picLocks noChangeAspect="1" noChangeArrowheads="1"/>
          </p:cNvPicPr>
          <p:nvPr/>
        </p:nvPicPr>
        <p:blipFill>
          <a:blip r:embed="rId16">
            <a:extLst>
              <a:ext uri="{28A0092B-C50C-407E-A947-70E740481C1C}">
                <a14:useLocalDpi xmlns:a14="http://schemas.microsoft.com/office/drawing/2010/main" val="0"/>
              </a:ext>
            </a:extLst>
          </a:blip>
          <a:srcRect t="14465" b="15723"/>
          <a:stretch>
            <a:fillRect/>
          </a:stretch>
        </p:blipFill>
        <p:spPr bwMode="auto">
          <a:xfrm>
            <a:off x="277133" y="4516487"/>
            <a:ext cx="2133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http://sbacbank.com/logo/white_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0400" y="1104899"/>
            <a:ext cx="3048000" cy="6804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Image result for basic bank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154" y="3511550"/>
            <a:ext cx="23622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1" descr="C:\Users\monir\Desktop\Bangladesh_Post_Office.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94758" y="2702719"/>
            <a:ext cx="981869"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Image result for hsbc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24400" y="3924299"/>
            <a:ext cx="2208705" cy="3429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8" descr="C:\Users\monir\Desktop\nrb.g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14600" y="4654550"/>
            <a:ext cx="1981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NRB Global Bank"/>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0020" y="4654550"/>
            <a:ext cx="2206065" cy="5825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9" descr="C:\Users\ANUP\Desktop\1004_2009-04-23_18-05-29_dhakalogo.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1068" y="5410200"/>
            <a:ext cx="2137332" cy="55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biman bangladesh airlines logo এর চিত্র ফলাফল"/>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43200" y="5486400"/>
            <a:ext cx="2042960" cy="42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D140222-1ADA-4993-AA16-EECBB6216E3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10400" y="3806008"/>
            <a:ext cx="1819275" cy="762000"/>
          </a:xfrm>
          <a:prstGeom prst="rect">
            <a:avLst/>
          </a:prstGeom>
        </p:spPr>
      </p:pic>
      <p:pic>
        <p:nvPicPr>
          <p:cNvPr id="5" name="Picture 4">
            <a:extLst>
              <a:ext uri="{FF2B5EF4-FFF2-40B4-BE49-F238E27FC236}">
                <a16:creationId xmlns:a16="http://schemas.microsoft.com/office/drawing/2014/main" id="{5FBC9A50-3B9D-4A44-AFC0-F3647705C4A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220165" y="1604369"/>
            <a:ext cx="1181100" cy="1181100"/>
          </a:xfrm>
          <a:prstGeom prst="rect">
            <a:avLst/>
          </a:prstGeom>
        </p:spPr>
      </p:pic>
      <p:pic>
        <p:nvPicPr>
          <p:cNvPr id="7" name="Picture 6">
            <a:extLst>
              <a:ext uri="{FF2B5EF4-FFF2-40B4-BE49-F238E27FC236}">
                <a16:creationId xmlns:a16="http://schemas.microsoft.com/office/drawing/2014/main" id="{AC977CE6-FFBD-4C6A-895B-845D2D88DDE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831094" y="5104118"/>
            <a:ext cx="3248025" cy="822849"/>
          </a:xfrm>
          <a:prstGeom prst="rect">
            <a:avLst/>
          </a:prstGeom>
        </p:spPr>
      </p:pic>
      <p:pic>
        <p:nvPicPr>
          <p:cNvPr id="9" name="Picture 8">
            <a:extLst>
              <a:ext uri="{FF2B5EF4-FFF2-40B4-BE49-F238E27FC236}">
                <a16:creationId xmlns:a16="http://schemas.microsoft.com/office/drawing/2014/main" id="{2620FC5E-83CA-4931-98FA-3792EAB1DE8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178854" y="4568008"/>
            <a:ext cx="1507946" cy="982969"/>
          </a:xfrm>
          <a:prstGeom prst="rect">
            <a:avLst/>
          </a:prstGeom>
        </p:spPr>
      </p:pic>
    </p:spTree>
    <p:extLst>
      <p:ext uri="{BB962C8B-B14F-4D97-AF65-F5344CB8AC3E}">
        <p14:creationId xmlns:p14="http://schemas.microsoft.com/office/powerpoint/2010/main" val="427952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906058" y="4111627"/>
            <a:ext cx="1066800" cy="876300"/>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12208" y="2819399"/>
            <a:ext cx="3116792" cy="1066801"/>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277283" y="2251077"/>
            <a:ext cx="838200" cy="723900"/>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40858" y="1438277"/>
            <a:ext cx="647700" cy="520700"/>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208" y="1714503"/>
            <a:ext cx="361950" cy="288926"/>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3183" y="4414839"/>
            <a:ext cx="622300" cy="536573"/>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64708" y="4724402"/>
            <a:ext cx="457200" cy="377825"/>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4158" y="5102227"/>
            <a:ext cx="361950" cy="290510"/>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657600" y="2895600"/>
            <a:ext cx="1270000" cy="838200"/>
            <a:chOff x="4495800" y="2253726"/>
            <a:chExt cx="889000" cy="838200"/>
          </a:xfrm>
        </p:grpSpPr>
        <p:sp>
          <p:nvSpPr>
            <p:cNvPr id="4" name="Oval 3"/>
            <p:cNvSpPr/>
            <p:nvPr/>
          </p:nvSpPr>
          <p:spPr>
            <a:xfrm>
              <a:off x="4495800" y="2253726"/>
              <a:ext cx="889000" cy="838200"/>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97400" y="2341040"/>
              <a:ext cx="685800" cy="663573"/>
            </a:xfrm>
            <a:prstGeom prst="ellipse">
              <a:avLst/>
            </a:prstGeom>
            <a:solidFill>
              <a:srgbClr val="EEB5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12700">
                    <a:noFill/>
                    <a:prstDash val="solid"/>
                  </a:ln>
                  <a:solidFill>
                    <a:schemeClr val="bg1"/>
                  </a:solidFill>
                  <a:effectLst>
                    <a:outerShdw blurRad="41275" dist="20320" dir="1800000" algn="tl" rotWithShape="0">
                      <a:srgbClr val="000000">
                        <a:alpha val="40000"/>
                      </a:srgbClr>
                    </a:outerShdw>
                  </a:effectLst>
                  <a:latin typeface="Bahnschrift Condensed" pitchFamily="34" charset="0"/>
                </a:rPr>
                <a:t>02</a:t>
              </a:r>
            </a:p>
          </p:txBody>
        </p:sp>
      </p:grpSp>
      <p:grpSp>
        <p:nvGrpSpPr>
          <p:cNvPr id="25" name="Group 24"/>
          <p:cNvGrpSpPr/>
          <p:nvPr/>
        </p:nvGrpSpPr>
        <p:grpSpPr>
          <a:xfrm>
            <a:off x="2819400" y="5029200"/>
            <a:ext cx="1600200" cy="838200"/>
            <a:chOff x="4495800" y="3711577"/>
            <a:chExt cx="889000" cy="838200"/>
          </a:xfrm>
        </p:grpSpPr>
        <p:sp>
          <p:nvSpPr>
            <p:cNvPr id="16" name="Oval 15"/>
            <p:cNvSpPr/>
            <p:nvPr/>
          </p:nvSpPr>
          <p:spPr>
            <a:xfrm>
              <a:off x="4495800" y="3711577"/>
              <a:ext cx="889000" cy="838200"/>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97400" y="3798891"/>
              <a:ext cx="685800" cy="663573"/>
            </a:xfrm>
            <a:prstGeom prst="ellipse">
              <a:avLst/>
            </a:prstGeom>
            <a:solidFill>
              <a:srgbClr val="009ED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ahnschrift Condensed" pitchFamily="34" charset="0"/>
                </a:rPr>
                <a:t>03</a:t>
              </a:r>
            </a:p>
          </p:txBody>
        </p:sp>
      </p:grpSp>
      <p:grpSp>
        <p:nvGrpSpPr>
          <p:cNvPr id="23" name="Group 22"/>
          <p:cNvGrpSpPr/>
          <p:nvPr/>
        </p:nvGrpSpPr>
        <p:grpSpPr>
          <a:xfrm>
            <a:off x="3200400" y="990600"/>
            <a:ext cx="1168400" cy="838200"/>
            <a:chOff x="3429000" y="1295403"/>
            <a:chExt cx="939800" cy="838200"/>
          </a:xfrm>
        </p:grpSpPr>
        <p:sp>
          <p:nvSpPr>
            <p:cNvPr id="15" name="Oval 14"/>
            <p:cNvSpPr/>
            <p:nvPr/>
          </p:nvSpPr>
          <p:spPr>
            <a:xfrm>
              <a:off x="3454400" y="1295403"/>
              <a:ext cx="889000" cy="838200"/>
            </a:xfrm>
            <a:prstGeom prst="ellipse">
              <a:avLst/>
            </a:prstGeom>
            <a:gradFill flip="none" rotWithShape="1">
              <a:gsLst>
                <a:gs pos="0">
                  <a:schemeClr val="bg1">
                    <a:lumMod val="95000"/>
                  </a:schemeClr>
                </a:gs>
                <a:gs pos="50000">
                  <a:schemeClr val="bg1"/>
                </a:gs>
                <a:gs pos="88000">
                  <a:schemeClr val="accent1">
                    <a:tint val="44500"/>
                    <a:satMod val="160000"/>
                  </a:schemeClr>
                </a:gs>
                <a:gs pos="100000">
                  <a:schemeClr val="accent1">
                    <a:tint val="23500"/>
                    <a:satMod val="160000"/>
                  </a:schemeClr>
                </a:gs>
              </a:gsLst>
              <a:lin ang="18900000" scaled="1"/>
              <a:tileRect/>
            </a:gradFill>
            <a:ln w="28575">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8100000" scaled="1"/>
                <a:tileRect/>
              </a:gradFill>
            </a:ln>
            <a:effectLst>
              <a:outerShdw blurRad="381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56000" y="1382717"/>
              <a:ext cx="685800" cy="663573"/>
            </a:xfrm>
            <a:prstGeom prst="ellipse">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9000" y="1452893"/>
              <a:ext cx="939800" cy="523220"/>
            </a:xfrm>
            <a:prstGeom prst="rect">
              <a:avLst/>
            </a:prstGeom>
            <a:noFill/>
            <a:ln>
              <a:noFill/>
            </a:ln>
          </p:spPr>
          <p:txBody>
            <a:bodyPr wrap="square" lIns="91440" tIns="45720" rIns="91440" bIns="45720">
              <a:spAutoFit/>
            </a:bodyPr>
            <a:lstStyle/>
            <a:p>
              <a:pPr algn="ctr"/>
              <a:r>
                <a:rPr lang="en-US" sz="2800" b="1" dirty="0">
                  <a:ln w="12700">
                    <a:noFill/>
                    <a:prstDash val="solid"/>
                  </a:ln>
                  <a:solidFill>
                    <a:schemeClr val="bg1"/>
                  </a:solidFill>
                  <a:effectLst>
                    <a:outerShdw blurRad="41275" dist="20320" dir="1800000" algn="tl" rotWithShape="0">
                      <a:srgbClr val="000000">
                        <a:alpha val="40000"/>
                      </a:srgbClr>
                    </a:outerShdw>
                  </a:effectLst>
                  <a:latin typeface="Bahnschrift Condensed" pitchFamily="34" charset="0"/>
                </a:rPr>
                <a:t>01</a:t>
              </a:r>
            </a:p>
          </p:txBody>
        </p:sp>
      </p:grpSp>
      <p:sp>
        <p:nvSpPr>
          <p:cNvPr id="27" name="TextBox 26"/>
          <p:cNvSpPr txBox="1"/>
          <p:nvPr/>
        </p:nvSpPr>
        <p:spPr>
          <a:xfrm>
            <a:off x="762000" y="2971800"/>
            <a:ext cx="2590800" cy="707886"/>
          </a:xfrm>
          <a:prstGeom prst="rect">
            <a:avLst/>
          </a:prstGeom>
          <a:noFill/>
        </p:spPr>
        <p:txBody>
          <a:bodyPr wrap="square" rtlCol="0">
            <a:spAutoFit/>
          </a:bodyPr>
          <a:lstStyle/>
          <a:p>
            <a:r>
              <a:rPr lang="en-US" sz="3200" b="1" dirty="0">
                <a:latin typeface="Segoe UI Black" pitchFamily="34" charset="0"/>
                <a:ea typeface="Segoe UI Black" pitchFamily="34" charset="0"/>
              </a:rPr>
              <a:t> </a:t>
            </a:r>
            <a:r>
              <a:rPr lang="en-US" sz="4000" b="1" dirty="0">
                <a:solidFill>
                  <a:srgbClr val="FF0000"/>
                </a:solidFill>
                <a:latin typeface="Bahnschrift Condensed" pitchFamily="34" charset="0"/>
                <a:ea typeface="Segoe UI Black" pitchFamily="34" charset="0"/>
              </a:rPr>
              <a:t>Contents</a:t>
            </a:r>
          </a:p>
        </p:txBody>
      </p:sp>
      <p:sp>
        <p:nvSpPr>
          <p:cNvPr id="30" name="TextBox 29"/>
          <p:cNvSpPr txBox="1"/>
          <p:nvPr/>
        </p:nvSpPr>
        <p:spPr>
          <a:xfrm>
            <a:off x="4343400" y="762000"/>
            <a:ext cx="2895600" cy="338554"/>
          </a:xfrm>
          <a:prstGeom prst="rect">
            <a:avLst/>
          </a:prstGeom>
          <a:noFill/>
        </p:spPr>
        <p:txBody>
          <a:bodyPr wrap="square" rtlCol="0">
            <a:spAutoFit/>
          </a:bodyPr>
          <a:lstStyle/>
          <a:p>
            <a:r>
              <a:rPr lang="en-US" sz="1600" b="1" dirty="0">
                <a:solidFill>
                  <a:srgbClr val="00B050"/>
                </a:solidFill>
                <a:latin typeface="Berlin Sans FB Demi" pitchFamily="34" charset="0"/>
              </a:rPr>
              <a:t>Company Overview</a:t>
            </a:r>
          </a:p>
        </p:txBody>
      </p:sp>
      <p:cxnSp>
        <p:nvCxnSpPr>
          <p:cNvPr id="32" name="Straight Connector 31"/>
          <p:cNvCxnSpPr/>
          <p:nvPr/>
        </p:nvCxnSpPr>
        <p:spPr>
          <a:xfrm>
            <a:off x="4419600" y="1077914"/>
            <a:ext cx="2895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43400" y="1066800"/>
            <a:ext cx="2971800" cy="1600438"/>
          </a:xfrm>
          <a:prstGeom prst="rect">
            <a:avLst/>
          </a:prstGeom>
          <a:noFill/>
        </p:spPr>
        <p:txBody>
          <a:bodyPr wrap="square" rtlCol="0">
            <a:spAutoFit/>
          </a:bodyPr>
          <a:lstStyle/>
          <a:p>
            <a:pPr marL="285750" indent="-285750">
              <a:buFont typeface="Wingdings" pitchFamily="2" charset="2"/>
              <a:buChar char="Ø"/>
            </a:pPr>
            <a:r>
              <a:rPr lang="en-US" sz="1600" dirty="0">
                <a:latin typeface="Bahnschrift SemiBold" pitchFamily="34" charset="0"/>
              </a:rPr>
              <a:t>About Us</a:t>
            </a:r>
          </a:p>
          <a:p>
            <a:pPr marL="285750" indent="-285750">
              <a:buFont typeface="Wingdings" pitchFamily="2" charset="2"/>
              <a:buChar char="Ø"/>
            </a:pPr>
            <a:r>
              <a:rPr lang="en-US" sz="1600" dirty="0">
                <a:latin typeface="Bahnschrift SemiBold" pitchFamily="34" charset="0"/>
              </a:rPr>
              <a:t>Milestones</a:t>
            </a:r>
          </a:p>
          <a:p>
            <a:pPr marL="285750" indent="-285750">
              <a:buFont typeface="Wingdings" pitchFamily="2" charset="2"/>
              <a:buChar char="Ø"/>
            </a:pPr>
            <a:r>
              <a:rPr lang="en-US" sz="1600" dirty="0">
                <a:latin typeface="Bahnschrift SemiBold" pitchFamily="34" charset="0"/>
              </a:rPr>
              <a:t>Vision &amp; Mission</a:t>
            </a:r>
          </a:p>
          <a:p>
            <a:pPr marL="285750" indent="-285750">
              <a:buFont typeface="Wingdings" pitchFamily="2" charset="2"/>
              <a:buChar char="Ø"/>
            </a:pPr>
            <a:r>
              <a:rPr lang="en-US" sz="1600" dirty="0">
                <a:latin typeface="Bahnschrift SemiBold" pitchFamily="34" charset="0"/>
              </a:rPr>
              <a:t>Our Value Propositions</a:t>
            </a:r>
          </a:p>
          <a:p>
            <a:pPr marL="285750" indent="-285750">
              <a:buFont typeface="Wingdings" pitchFamily="2" charset="2"/>
              <a:buChar char="Ø"/>
            </a:pPr>
            <a:r>
              <a:rPr lang="en-US" sz="1600" dirty="0">
                <a:latin typeface="Bahnschrift SemiBold" pitchFamily="34" charset="0"/>
              </a:rPr>
              <a:t>Branches</a:t>
            </a:r>
          </a:p>
          <a:p>
            <a:endParaRPr lang="en-US" dirty="0">
              <a:latin typeface="Arial Narrow" pitchFamily="34" charset="0"/>
            </a:endParaRPr>
          </a:p>
        </p:txBody>
      </p:sp>
      <p:sp>
        <p:nvSpPr>
          <p:cNvPr id="34" name="TextBox 33"/>
          <p:cNvSpPr txBox="1"/>
          <p:nvPr/>
        </p:nvSpPr>
        <p:spPr>
          <a:xfrm>
            <a:off x="5181600" y="2709446"/>
            <a:ext cx="2895600" cy="338554"/>
          </a:xfrm>
          <a:prstGeom prst="rect">
            <a:avLst/>
          </a:prstGeom>
          <a:noFill/>
        </p:spPr>
        <p:txBody>
          <a:bodyPr wrap="square" rtlCol="0">
            <a:spAutoFit/>
          </a:bodyPr>
          <a:lstStyle/>
          <a:p>
            <a:r>
              <a:rPr lang="en-US" sz="1600" b="1" dirty="0">
                <a:solidFill>
                  <a:srgbClr val="EAB200"/>
                </a:solidFill>
                <a:latin typeface="Berlin Sans FB Demi" pitchFamily="34" charset="0"/>
              </a:rPr>
              <a:t>Core Business Area</a:t>
            </a:r>
          </a:p>
        </p:txBody>
      </p:sp>
      <p:cxnSp>
        <p:nvCxnSpPr>
          <p:cNvPr id="35" name="Straight Connector 34"/>
          <p:cNvCxnSpPr/>
          <p:nvPr/>
        </p:nvCxnSpPr>
        <p:spPr>
          <a:xfrm>
            <a:off x="5257800" y="3048000"/>
            <a:ext cx="2895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81600" y="3048000"/>
            <a:ext cx="4724400" cy="1569660"/>
          </a:xfrm>
          <a:prstGeom prst="rect">
            <a:avLst/>
          </a:prstGeom>
          <a:noFill/>
        </p:spPr>
        <p:txBody>
          <a:bodyPr wrap="square" rtlCol="0">
            <a:spAutoFit/>
          </a:bodyPr>
          <a:lstStyle/>
          <a:p>
            <a:pPr marL="285750" indent="-285750">
              <a:buFont typeface="Wingdings" pitchFamily="2" charset="2"/>
              <a:buChar char="Ø"/>
            </a:pPr>
            <a:r>
              <a:rPr lang="en-US" sz="1600" dirty="0">
                <a:latin typeface="Bahnschrift SemiBold" pitchFamily="34" charset="0"/>
              </a:rPr>
              <a:t>Payment Solution</a:t>
            </a:r>
          </a:p>
          <a:p>
            <a:pPr marL="285750" indent="-285750">
              <a:buFont typeface="Wingdings" pitchFamily="2" charset="2"/>
              <a:buChar char="Ø"/>
            </a:pPr>
            <a:r>
              <a:rPr lang="en-US" sz="1600" dirty="0">
                <a:latin typeface="Bahnschrift SemiBold" pitchFamily="34" charset="0"/>
              </a:rPr>
              <a:t>Consumable Products for ATM, CRM &amp; POS</a:t>
            </a:r>
          </a:p>
          <a:p>
            <a:pPr marL="285750" indent="-285750">
              <a:buFont typeface="Wingdings" pitchFamily="2" charset="2"/>
              <a:buChar char="Ø"/>
            </a:pPr>
            <a:r>
              <a:rPr lang="en-US" sz="1600" dirty="0">
                <a:latin typeface="Bahnschrift SemiBold" pitchFamily="34" charset="0"/>
              </a:rPr>
              <a:t>Money Handling Equipment</a:t>
            </a:r>
          </a:p>
          <a:p>
            <a:pPr marL="285750" indent="-285750">
              <a:buFont typeface="Wingdings" pitchFamily="2" charset="2"/>
              <a:buChar char="Ø"/>
            </a:pPr>
            <a:r>
              <a:rPr lang="en-US" sz="1600" dirty="0">
                <a:latin typeface="Bahnschrift SemiBold" pitchFamily="34" charset="0"/>
              </a:rPr>
              <a:t>Security Products</a:t>
            </a:r>
          </a:p>
          <a:p>
            <a:pPr marL="285750" indent="-285750">
              <a:buFont typeface="Wingdings" pitchFamily="2" charset="2"/>
              <a:buChar char="Ø"/>
            </a:pPr>
            <a:r>
              <a:rPr lang="en-US" sz="1600" dirty="0">
                <a:latin typeface="Bahnschrift SemiBold" pitchFamily="34" charset="0"/>
              </a:rPr>
              <a:t>Upcoming Equipment of Next Generation Banking</a:t>
            </a:r>
          </a:p>
        </p:txBody>
      </p:sp>
      <p:sp>
        <p:nvSpPr>
          <p:cNvPr id="37" name="TextBox 36"/>
          <p:cNvSpPr txBox="1"/>
          <p:nvPr/>
        </p:nvSpPr>
        <p:spPr>
          <a:xfrm>
            <a:off x="4419600" y="4876800"/>
            <a:ext cx="2895600" cy="338554"/>
          </a:xfrm>
          <a:prstGeom prst="rect">
            <a:avLst/>
          </a:prstGeom>
          <a:noFill/>
        </p:spPr>
        <p:txBody>
          <a:bodyPr wrap="square" rtlCol="0">
            <a:spAutoFit/>
          </a:bodyPr>
          <a:lstStyle/>
          <a:p>
            <a:r>
              <a:rPr lang="en-US" sz="1600" b="1" dirty="0">
                <a:solidFill>
                  <a:srgbClr val="008EC0"/>
                </a:solidFill>
                <a:latin typeface="Berlin Sans FB Demi" pitchFamily="34" charset="0"/>
              </a:rPr>
              <a:t>Core Business Area</a:t>
            </a:r>
          </a:p>
        </p:txBody>
      </p:sp>
      <p:cxnSp>
        <p:nvCxnSpPr>
          <p:cNvPr id="38" name="Straight Connector 37"/>
          <p:cNvCxnSpPr/>
          <p:nvPr/>
        </p:nvCxnSpPr>
        <p:spPr>
          <a:xfrm>
            <a:off x="4495800" y="5181600"/>
            <a:ext cx="2895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419600" y="5172670"/>
            <a:ext cx="3962400" cy="1107996"/>
          </a:xfrm>
          <a:prstGeom prst="rect">
            <a:avLst/>
          </a:prstGeom>
          <a:noFill/>
        </p:spPr>
        <p:txBody>
          <a:bodyPr wrap="square" rtlCol="0">
            <a:spAutoFit/>
          </a:bodyPr>
          <a:lstStyle/>
          <a:p>
            <a:pPr marL="285750" indent="-285750">
              <a:buFont typeface="Wingdings" pitchFamily="2" charset="2"/>
              <a:buChar char="Ø"/>
            </a:pPr>
            <a:r>
              <a:rPr lang="en-US" sz="1600" dirty="0">
                <a:latin typeface="Bahnschrift SemiBold" pitchFamily="34" charset="0"/>
              </a:rPr>
              <a:t>EMV Personalization Solutions</a:t>
            </a:r>
          </a:p>
          <a:p>
            <a:pPr marL="285750" indent="-285750">
              <a:buFont typeface="Wingdings" pitchFamily="2" charset="2"/>
              <a:buChar char="Ø"/>
            </a:pPr>
            <a:r>
              <a:rPr lang="en-US" sz="1600" dirty="0">
                <a:latin typeface="Bahnschrift SemiBold" pitchFamily="34" charset="0"/>
              </a:rPr>
              <a:t>Card Management System</a:t>
            </a:r>
          </a:p>
          <a:p>
            <a:pPr marL="285750" indent="-285750">
              <a:buFont typeface="Wingdings" pitchFamily="2" charset="2"/>
              <a:buChar char="Ø"/>
            </a:pPr>
            <a:r>
              <a:rPr lang="en-US" sz="1600" dirty="0">
                <a:latin typeface="Bahnschrift SemiBold" pitchFamily="34" charset="0"/>
              </a:rPr>
              <a:t>ATM Monitoring Solutions </a:t>
            </a:r>
          </a:p>
          <a:p>
            <a:endParaRPr lang="en-US" dirty="0"/>
          </a:p>
        </p:txBody>
      </p:sp>
    </p:spTree>
    <p:extLst>
      <p:ext uri="{BB962C8B-B14F-4D97-AF65-F5344CB8AC3E}">
        <p14:creationId xmlns:p14="http://schemas.microsoft.com/office/powerpoint/2010/main" val="1020181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4622800" y="4191000"/>
            <a:ext cx="5283200" cy="2667000"/>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rot="10800000">
            <a:off x="4705350" y="1"/>
            <a:ext cx="5200650" cy="26670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7200"/>
            <a:ext cx="51181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Bell MT" pitchFamily="18" charset="0"/>
                <a:cs typeface="Times New Roman" pitchFamily="18" charset="0"/>
              </a:rPr>
              <a:t>C</a:t>
            </a:r>
            <a:r>
              <a:rPr lang="en-US" sz="4000" b="1" dirty="0">
                <a:solidFill>
                  <a:schemeClr val="tx1"/>
                </a:solidFill>
                <a:latin typeface="Bell MT" pitchFamily="18" charset="0"/>
                <a:cs typeface="Times New Roman" pitchFamily="18" charset="0"/>
              </a:rPr>
              <a:t>CONTACT US</a:t>
            </a:r>
            <a:endParaRPr lang="en-US" sz="4000" b="1" dirty="0">
              <a:latin typeface="Bell MT" pitchFamily="18" charset="0"/>
              <a:cs typeface="Times New Roman" pitchFamily="18" charset="0"/>
            </a:endParaRPr>
          </a:p>
        </p:txBody>
      </p:sp>
      <p:sp>
        <p:nvSpPr>
          <p:cNvPr id="8" name="Oval 7"/>
          <p:cNvSpPr/>
          <p:nvPr/>
        </p:nvSpPr>
        <p:spPr>
          <a:xfrm>
            <a:off x="424915" y="1687747"/>
            <a:ext cx="825500" cy="739306"/>
          </a:xfrm>
          <a:prstGeom prst="ellipse">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4915" y="2971800"/>
            <a:ext cx="825500" cy="739306"/>
          </a:xfrm>
          <a:prstGeom prst="ellipse">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2750" y="4191000"/>
            <a:ext cx="825500" cy="739306"/>
          </a:xfrm>
          <a:prstGeom prst="ellips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886" y="3409950"/>
            <a:ext cx="72231" cy="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7" descr="Image result for contact us image"/>
          <p:cNvSpPr>
            <a:spLocks noChangeAspect="1" noChangeArrowheads="1"/>
          </p:cNvSpPr>
          <p:nvPr/>
        </p:nvSpPr>
        <p:spPr bwMode="auto">
          <a:xfrm>
            <a:off x="16854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9" descr="Image result for contact us image"/>
          <p:cNvSpPr>
            <a:spLocks noChangeAspect="1" noChangeArrowheads="1"/>
          </p:cNvSpPr>
          <p:nvPr/>
        </p:nvSpPr>
        <p:spPr bwMode="auto">
          <a:xfrm>
            <a:off x="333640"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Image result for contact us image"/>
          <p:cNvSpPr>
            <a:spLocks noChangeAspect="1" noChangeArrowheads="1"/>
          </p:cNvSpPr>
          <p:nvPr/>
        </p:nvSpPr>
        <p:spPr bwMode="auto">
          <a:xfrm>
            <a:off x="498740" y="1603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1485900" y="1524000"/>
            <a:ext cx="44577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itchFamily="18" charset="0"/>
                <a:cs typeface="Times New Roman" pitchFamily="18" charset="0"/>
              </a:rPr>
              <a:t>LARK HI-TECH LIMITED </a:t>
            </a:r>
          </a:p>
          <a:p>
            <a:r>
              <a:rPr lang="en-US" sz="2000" dirty="0" err="1">
                <a:solidFill>
                  <a:schemeClr val="tx1"/>
                </a:solidFill>
                <a:latin typeface="Times New Roman" pitchFamily="18" charset="0"/>
                <a:cs typeface="Times New Roman" pitchFamily="18" charset="0"/>
              </a:rPr>
              <a:t>Shakh</a:t>
            </a:r>
            <a:r>
              <a:rPr lang="en-US" sz="2000" dirty="0">
                <a:solidFill>
                  <a:schemeClr val="tx1"/>
                </a:solidFill>
                <a:latin typeface="Times New Roman" pitchFamily="18" charset="0"/>
                <a:cs typeface="Times New Roman" pitchFamily="18" charset="0"/>
              </a:rPr>
              <a:t> Centre (6</a:t>
            </a:r>
            <a:r>
              <a:rPr lang="en-US" sz="2000" baseline="30000" dirty="0">
                <a:solidFill>
                  <a:schemeClr val="tx1"/>
                </a:solidFill>
                <a:latin typeface="Times New Roman" pitchFamily="18" charset="0"/>
                <a:cs typeface="Times New Roman" pitchFamily="18" charset="0"/>
              </a:rPr>
              <a:t>th</a:t>
            </a:r>
            <a:r>
              <a:rPr lang="en-US" sz="2000" dirty="0">
                <a:solidFill>
                  <a:schemeClr val="tx1"/>
                </a:solidFill>
                <a:latin typeface="Times New Roman" pitchFamily="18" charset="0"/>
                <a:cs typeface="Times New Roman" pitchFamily="18" charset="0"/>
              </a:rPr>
              <a:t> Floor), 56,</a:t>
            </a:r>
          </a:p>
          <a:p>
            <a:r>
              <a:rPr lang="en-US" sz="2000" dirty="0" err="1">
                <a:solidFill>
                  <a:schemeClr val="tx1"/>
                </a:solidFill>
                <a:latin typeface="Times New Roman" pitchFamily="18" charset="0"/>
                <a:cs typeface="Times New Roman" pitchFamily="18" charset="0"/>
              </a:rPr>
              <a:t>Purana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Paltan</a:t>
            </a:r>
            <a:r>
              <a:rPr lang="en-US" sz="2000" dirty="0">
                <a:solidFill>
                  <a:schemeClr val="tx1"/>
                </a:solidFill>
                <a:latin typeface="Times New Roman" pitchFamily="18" charset="0"/>
                <a:cs typeface="Times New Roman" pitchFamily="18" charset="0"/>
              </a:rPr>
              <a:t>, Dhaka -1000,</a:t>
            </a:r>
          </a:p>
          <a:p>
            <a:r>
              <a:rPr lang="en-US" sz="2000" dirty="0">
                <a:solidFill>
                  <a:schemeClr val="tx1"/>
                </a:solidFill>
                <a:latin typeface="Times New Roman" pitchFamily="18" charset="0"/>
                <a:cs typeface="Times New Roman" pitchFamily="18" charset="0"/>
              </a:rPr>
              <a:t>Bangladesh.</a:t>
            </a:r>
          </a:p>
        </p:txBody>
      </p:sp>
      <p:sp>
        <p:nvSpPr>
          <p:cNvPr id="19" name="Rectangle 18"/>
          <p:cNvSpPr/>
          <p:nvPr/>
        </p:nvSpPr>
        <p:spPr>
          <a:xfrm>
            <a:off x="1320800" y="3048001"/>
            <a:ext cx="3302000" cy="541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 T</a:t>
            </a:r>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+8802-956 3870, </a:t>
            </a:r>
          </a:p>
          <a:p>
            <a:pPr algn="ctr"/>
            <a:r>
              <a:rPr lang="en-US" sz="2000" b="1" dirty="0">
                <a:solidFill>
                  <a:schemeClr val="tx1"/>
                </a:solidFill>
                <a:latin typeface="Times New Roman" pitchFamily="18" charset="0"/>
                <a:cs typeface="Times New Roman" pitchFamily="18" charset="0"/>
              </a:rPr>
              <a:t>M: +88 016784 20104</a:t>
            </a:r>
          </a:p>
        </p:txBody>
      </p:sp>
      <p:sp>
        <p:nvSpPr>
          <p:cNvPr id="20" name="Rectangle 19"/>
          <p:cNvSpPr/>
          <p:nvPr/>
        </p:nvSpPr>
        <p:spPr>
          <a:xfrm>
            <a:off x="1073151" y="4267200"/>
            <a:ext cx="3430985"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info@lark-bd.com</a:t>
            </a:r>
          </a:p>
        </p:txBody>
      </p:sp>
      <p:sp>
        <p:nvSpPr>
          <p:cNvPr id="21" name="Oval 20"/>
          <p:cNvSpPr/>
          <p:nvPr/>
        </p:nvSpPr>
        <p:spPr>
          <a:xfrm>
            <a:off x="412750" y="5410200"/>
            <a:ext cx="825500" cy="685800"/>
          </a:xfrm>
          <a:prstGeom prst="ellipse">
            <a:avLst/>
          </a:prstGeom>
          <a:blipFill dpi="0" rotWithShape="0">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320800" y="5486400"/>
            <a:ext cx="2971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 www.lark-bd.com</a:t>
            </a:r>
          </a:p>
        </p:txBody>
      </p:sp>
      <p:sp>
        <p:nvSpPr>
          <p:cNvPr id="23" name="Rectangle 22"/>
          <p:cNvSpPr/>
          <p:nvPr/>
        </p:nvSpPr>
        <p:spPr>
          <a:xfrm rot="2677991">
            <a:off x="5677143" y="1908232"/>
            <a:ext cx="3389185" cy="3347617"/>
          </a:xfrm>
          <a:prstGeom prst="rect">
            <a:avLst/>
          </a:prstGeom>
          <a:blipFill dpi="0" rotWithShape="0">
            <a:blip r:embed="rId7"/>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alf Frame 23"/>
          <p:cNvSpPr/>
          <p:nvPr/>
        </p:nvSpPr>
        <p:spPr>
          <a:xfrm rot="8264852">
            <a:off x="9148031" y="2794594"/>
            <a:ext cx="453223" cy="1093717"/>
          </a:xfrm>
          <a:prstGeom prst="half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22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466" y="914400"/>
            <a:ext cx="80010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381000"/>
            <a:ext cx="453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91100" y="5943600"/>
            <a:ext cx="45339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09575" y="1781175"/>
            <a:ext cx="226695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124825" y="4543425"/>
            <a:ext cx="226695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4991100" y="376947"/>
            <a:ext cx="9906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ight Triangle 9"/>
          <p:cNvSpPr/>
          <p:nvPr/>
        </p:nvSpPr>
        <p:spPr>
          <a:xfrm rot="10800000">
            <a:off x="4000500" y="594360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6200000" flipV="1">
            <a:off x="8763000" y="291465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5400000" flipV="1">
            <a:off x="192933" y="3445617"/>
            <a:ext cx="1066800" cy="5382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43800" y="88846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4400" y="6019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55626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67800" y="888460"/>
            <a:ext cx="0" cy="4069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8839200" y="1752600"/>
            <a:ext cx="381000" cy="457200"/>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762000" y="4572000"/>
            <a:ext cx="381000" cy="457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9800" y="1600200"/>
            <a:ext cx="5715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Times New Roman" pitchFamily="18" charset="0"/>
              <a:cs typeface="Times New Roman" pitchFamily="18" charset="0"/>
            </a:endParaRPr>
          </a:p>
        </p:txBody>
      </p:sp>
      <p:sp>
        <p:nvSpPr>
          <p:cNvPr id="3" name="Rectangle 2"/>
          <p:cNvSpPr/>
          <p:nvPr/>
        </p:nvSpPr>
        <p:spPr>
          <a:xfrm>
            <a:off x="1524000" y="2743200"/>
            <a:ext cx="6858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latin typeface="Eras Demi ITC" pitchFamily="34" charset="0"/>
                <a:cs typeface="Times New Roman" pitchFamily="18" charset="0"/>
              </a:rPr>
              <a:t>COMPANY OVERVIEW</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5334000"/>
            <a:ext cx="700690" cy="609600"/>
          </a:xfrm>
          <a:prstGeom prst="rect">
            <a:avLst/>
          </a:prstGeom>
        </p:spPr>
      </p:pic>
      <p:sp>
        <p:nvSpPr>
          <p:cNvPr id="13" name="Rectangle 12"/>
          <p:cNvSpPr/>
          <p:nvPr/>
        </p:nvSpPr>
        <p:spPr>
          <a:xfrm>
            <a:off x="4191000" y="5334000"/>
            <a:ext cx="563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Times New Roman" pitchFamily="18" charset="0"/>
                <a:cs typeface="Times New Roman" pitchFamily="18" charset="0"/>
              </a:rPr>
              <a:t>LARK HI-TECH LIMITED</a:t>
            </a:r>
          </a:p>
        </p:txBody>
      </p:sp>
    </p:spTree>
    <p:extLst>
      <p:ext uri="{BB962C8B-B14F-4D97-AF65-F5344CB8AC3E}">
        <p14:creationId xmlns:p14="http://schemas.microsoft.com/office/powerpoint/2010/main" val="144682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5943600" y="1"/>
            <a:ext cx="3962400" cy="6857999"/>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flipH="1">
            <a:off x="8497904" y="1"/>
            <a:ext cx="1408096" cy="685800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gonal Stripe 11"/>
          <p:cNvSpPr/>
          <p:nvPr/>
        </p:nvSpPr>
        <p:spPr>
          <a:xfrm>
            <a:off x="5943600" y="1"/>
            <a:ext cx="990600" cy="6857999"/>
          </a:xfrm>
          <a:prstGeom prst="diagStripe">
            <a:avLst>
              <a:gd name="adj" fmla="val 842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allelogram 13"/>
          <p:cNvSpPr/>
          <p:nvPr/>
        </p:nvSpPr>
        <p:spPr>
          <a:xfrm>
            <a:off x="6172200" y="1828800"/>
            <a:ext cx="381000" cy="1828800"/>
          </a:xfrm>
          <a:prstGeom prst="parallelogram">
            <a:avLst>
              <a:gd name="adj" fmla="val 77782"/>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 y="152400"/>
            <a:ext cx="4495800" cy="523220"/>
          </a:xfrm>
          <a:prstGeom prst="rect">
            <a:avLst/>
          </a:prstGeom>
          <a:noFill/>
        </p:spPr>
        <p:txBody>
          <a:bodyPr wrap="square" rtlCol="0">
            <a:spAutoFit/>
          </a:bodyPr>
          <a:lstStyle/>
          <a:p>
            <a:r>
              <a:rPr lang="en-US" sz="2800" b="1" dirty="0">
                <a:solidFill>
                  <a:srgbClr val="92D050"/>
                </a:solidFill>
                <a:latin typeface="Arial" pitchFamily="34" charset="0"/>
                <a:ea typeface="Malgun Gothic" pitchFamily="34" charset="-127"/>
                <a:cs typeface="Arial" pitchFamily="34" charset="0"/>
              </a:rPr>
              <a:t>ABOUT US</a:t>
            </a:r>
          </a:p>
        </p:txBody>
      </p:sp>
      <p:sp>
        <p:nvSpPr>
          <p:cNvPr id="16" name="TextBox 15"/>
          <p:cNvSpPr txBox="1"/>
          <p:nvPr/>
        </p:nvSpPr>
        <p:spPr>
          <a:xfrm>
            <a:off x="76200" y="635675"/>
            <a:ext cx="6096000" cy="1754326"/>
          </a:xfrm>
          <a:prstGeom prst="rect">
            <a:avLst/>
          </a:prstGeom>
          <a:noFill/>
        </p:spPr>
        <p:txBody>
          <a:bodyPr wrap="square" rtlCol="0">
            <a:spAutoFit/>
          </a:bodyPr>
          <a:lstStyle/>
          <a:p>
            <a:r>
              <a:rPr lang="en-US" b="1" dirty="0">
                <a:latin typeface="Times New Roman" pitchFamily="18" charset="0"/>
                <a:cs typeface="Times New Roman" pitchFamily="18" charset="0"/>
              </a:rPr>
              <a:t>LARK HI-TECH LIMITED </a:t>
            </a:r>
            <a:r>
              <a:rPr lang="en-US" dirty="0">
                <a:latin typeface="Times New Roman" pitchFamily="18" charset="0"/>
                <a:cs typeface="Times New Roman" pitchFamily="18" charset="0"/>
              </a:rPr>
              <a:t>is a limited liable company with a team of dedicated members who have extensive experience from various related fields, LARK is eager to impart and implement their knowledge and expertise towards any project. LARK has various renowned brand products and solution to satisfy needs in the Banking field.</a:t>
            </a:r>
          </a:p>
        </p:txBody>
      </p:sp>
      <p:sp>
        <p:nvSpPr>
          <p:cNvPr id="19" name="TextBox 18"/>
          <p:cNvSpPr txBox="1"/>
          <p:nvPr/>
        </p:nvSpPr>
        <p:spPr>
          <a:xfrm>
            <a:off x="76200" y="2743200"/>
            <a:ext cx="4495800" cy="523220"/>
          </a:xfrm>
          <a:prstGeom prst="rect">
            <a:avLst/>
          </a:prstGeom>
          <a:noFill/>
        </p:spPr>
        <p:txBody>
          <a:bodyPr wrap="square" rtlCol="0">
            <a:spAutoFit/>
          </a:bodyPr>
          <a:lstStyle/>
          <a:p>
            <a:r>
              <a:rPr lang="en-US" sz="2800" b="1" dirty="0">
                <a:solidFill>
                  <a:srgbClr val="92D050"/>
                </a:solidFill>
                <a:latin typeface="Arial" pitchFamily="34" charset="0"/>
                <a:ea typeface="Malgun Gothic" pitchFamily="34" charset="-127"/>
                <a:cs typeface="Arial" pitchFamily="34" charset="0"/>
              </a:rPr>
              <a:t>HISTORY</a:t>
            </a:r>
          </a:p>
        </p:txBody>
      </p:sp>
      <p:sp>
        <p:nvSpPr>
          <p:cNvPr id="17" name="TextBox 16"/>
          <p:cNvSpPr txBox="1"/>
          <p:nvPr/>
        </p:nvSpPr>
        <p:spPr>
          <a:xfrm>
            <a:off x="0" y="3240881"/>
            <a:ext cx="5943600" cy="3693319"/>
          </a:xfrm>
          <a:prstGeom prst="rect">
            <a:avLst/>
          </a:prstGeom>
          <a:noFill/>
        </p:spPr>
        <p:txBody>
          <a:bodyPr wrap="square" rtlCol="0">
            <a:spAutoFit/>
          </a:bodyPr>
          <a:lstStyle/>
          <a:p>
            <a:r>
              <a:rPr lang="en-US" dirty="0">
                <a:latin typeface="Times New Roman" pitchFamily="18" charset="0"/>
                <a:cs typeface="Times New Roman" pitchFamily="18" charset="0"/>
              </a:rPr>
              <a:t>"LARK" is focusing to build market presence through supplying a good quality and competitive alternative to the market leaders and by controlling our administrative and operational costs, which in most cases has led to savings by our customers – we provide solutions for the Banking industry.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We have solutions for all kind of cards including contact and contactless cards for payments, Money handling solution &amp; equipment, MICR handling solution &amp; equipment, Online Cash Deposit Machine, POS Machine &amp;  ATM, POS, CDM Consumables,  etc..</a:t>
            </a:r>
          </a:p>
          <a:p>
            <a:endParaRPr lang="en-US" dirty="0"/>
          </a:p>
        </p:txBody>
      </p:sp>
      <p:pic>
        <p:nvPicPr>
          <p:cNvPr id="7171" name="Picture 3" descr="C:\Users\Lenovo\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981" y="2057400"/>
            <a:ext cx="325201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1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5553217-F578-477E-984A-6ECC82C5468C}"/>
              </a:ext>
            </a:extLst>
          </p:cNvPr>
          <p:cNvSpPr/>
          <p:nvPr/>
        </p:nvSpPr>
        <p:spPr>
          <a:xfrm>
            <a:off x="762000" y="1371600"/>
            <a:ext cx="7772400" cy="5486401"/>
          </a:xfrm>
          <a:custGeom>
            <a:avLst/>
            <a:gdLst>
              <a:gd name="connsiteX0" fmla="*/ 0 w 1175657"/>
              <a:gd name="connsiteY0" fmla="*/ 0 h 6596743"/>
              <a:gd name="connsiteX1" fmla="*/ 1175657 w 1175657"/>
              <a:gd name="connsiteY1" fmla="*/ 0 h 6596743"/>
              <a:gd name="connsiteX2" fmla="*/ 1175657 w 1175657"/>
              <a:gd name="connsiteY2" fmla="*/ 6596743 h 6596743"/>
              <a:gd name="connsiteX3" fmla="*/ 0 w 1175657"/>
              <a:gd name="connsiteY3" fmla="*/ 6596743 h 6596743"/>
              <a:gd name="connsiteX4" fmla="*/ 0 w 1175657"/>
              <a:gd name="connsiteY4" fmla="*/ 0 h 6596743"/>
              <a:gd name="connsiteX0" fmla="*/ 0 w 1175657"/>
              <a:gd name="connsiteY0" fmla="*/ 0 h 6596743"/>
              <a:gd name="connsiteX1" fmla="*/ 1175657 w 1175657"/>
              <a:gd name="connsiteY1" fmla="*/ 0 h 6596743"/>
              <a:gd name="connsiteX2" fmla="*/ 1159329 w 1175657"/>
              <a:gd name="connsiteY2" fmla="*/ 5388429 h 6596743"/>
              <a:gd name="connsiteX3" fmla="*/ 1175657 w 1175657"/>
              <a:gd name="connsiteY3" fmla="*/ 6596743 h 6596743"/>
              <a:gd name="connsiteX4" fmla="*/ 0 w 1175657"/>
              <a:gd name="connsiteY4" fmla="*/ 6596743 h 6596743"/>
              <a:gd name="connsiteX5" fmla="*/ 0 w 1175657"/>
              <a:gd name="connsiteY5" fmla="*/ 0 h 6596743"/>
              <a:gd name="connsiteX0" fmla="*/ 32657 w 1208314"/>
              <a:gd name="connsiteY0" fmla="*/ 0 h 6596743"/>
              <a:gd name="connsiteX1" fmla="*/ 1208314 w 1208314"/>
              <a:gd name="connsiteY1" fmla="*/ 0 h 6596743"/>
              <a:gd name="connsiteX2" fmla="*/ 1191986 w 1208314"/>
              <a:gd name="connsiteY2" fmla="*/ 5388429 h 6596743"/>
              <a:gd name="connsiteX3" fmla="*/ 1208314 w 1208314"/>
              <a:gd name="connsiteY3" fmla="*/ 6596743 h 6596743"/>
              <a:gd name="connsiteX4" fmla="*/ 32657 w 1208314"/>
              <a:gd name="connsiteY4" fmla="*/ 6596743 h 6596743"/>
              <a:gd name="connsiteX5" fmla="*/ 0 w 1208314"/>
              <a:gd name="connsiteY5" fmla="*/ 5404757 h 6596743"/>
              <a:gd name="connsiteX6" fmla="*/ 32657 w 1208314"/>
              <a:gd name="connsiteY6"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32657 w 1290711"/>
              <a:gd name="connsiteY7"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16328 w 1290711"/>
              <a:gd name="connsiteY7" fmla="*/ 2922814 h 6596743"/>
              <a:gd name="connsiteX8" fmla="*/ 32657 w 1290711"/>
              <a:gd name="connsiteY8"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32657 w 1314515"/>
              <a:gd name="connsiteY9"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0 w 1314515"/>
              <a:gd name="connsiteY9" fmla="*/ 1632857 h 6596743"/>
              <a:gd name="connsiteX10" fmla="*/ 32657 w 1314515"/>
              <a:gd name="connsiteY10" fmla="*/ 0 h 6596743"/>
              <a:gd name="connsiteX0" fmla="*/ 32657 w 1334104"/>
              <a:gd name="connsiteY0" fmla="*/ 0 h 6596743"/>
              <a:gd name="connsiteX1" fmla="*/ 1208314 w 1334104"/>
              <a:gd name="connsiteY1" fmla="*/ 0 h 6596743"/>
              <a:gd name="connsiteX2" fmla="*/ 1306286 w 1334104"/>
              <a:gd name="connsiteY2" fmla="*/ 751114 h 6596743"/>
              <a:gd name="connsiteX3" fmla="*/ 1257300 w 1334104"/>
              <a:gd name="connsiteY3" fmla="*/ 1632857 h 6596743"/>
              <a:gd name="connsiteX4" fmla="*/ 1191986 w 1334104"/>
              <a:gd name="connsiteY4" fmla="*/ 2922814 h 6596743"/>
              <a:gd name="connsiteX5" fmla="*/ 1191986 w 1334104"/>
              <a:gd name="connsiteY5" fmla="*/ 5388429 h 6596743"/>
              <a:gd name="connsiteX6" fmla="*/ 1208314 w 1334104"/>
              <a:gd name="connsiteY6" fmla="*/ 6596743 h 6596743"/>
              <a:gd name="connsiteX7" fmla="*/ 32657 w 1334104"/>
              <a:gd name="connsiteY7" fmla="*/ 6596743 h 6596743"/>
              <a:gd name="connsiteX8" fmla="*/ 0 w 1334104"/>
              <a:gd name="connsiteY8" fmla="*/ 5404757 h 6596743"/>
              <a:gd name="connsiteX9" fmla="*/ 16328 w 1334104"/>
              <a:gd name="connsiteY9" fmla="*/ 2922814 h 6596743"/>
              <a:gd name="connsiteX10" fmla="*/ 0 w 1334104"/>
              <a:gd name="connsiteY10" fmla="*/ 1632857 h 6596743"/>
              <a:gd name="connsiteX11" fmla="*/ 32657 w 1334104"/>
              <a:gd name="connsiteY11" fmla="*/ 0 h 6596743"/>
              <a:gd name="connsiteX0" fmla="*/ 32658 w 1334105"/>
              <a:gd name="connsiteY0" fmla="*/ 0 h 6596743"/>
              <a:gd name="connsiteX1" fmla="*/ 1208315 w 1334105"/>
              <a:gd name="connsiteY1" fmla="*/ 0 h 6596743"/>
              <a:gd name="connsiteX2" fmla="*/ 1306287 w 1334105"/>
              <a:gd name="connsiteY2" fmla="*/ 751114 h 6596743"/>
              <a:gd name="connsiteX3" fmla="*/ 1257301 w 1334105"/>
              <a:gd name="connsiteY3" fmla="*/ 1632857 h 6596743"/>
              <a:gd name="connsiteX4" fmla="*/ 1191987 w 1334105"/>
              <a:gd name="connsiteY4" fmla="*/ 2922814 h 6596743"/>
              <a:gd name="connsiteX5" fmla="*/ 1191987 w 1334105"/>
              <a:gd name="connsiteY5" fmla="*/ 5388429 h 6596743"/>
              <a:gd name="connsiteX6" fmla="*/ 1208315 w 1334105"/>
              <a:gd name="connsiteY6" fmla="*/ 6596743 h 6596743"/>
              <a:gd name="connsiteX7" fmla="*/ 32658 w 1334105"/>
              <a:gd name="connsiteY7" fmla="*/ 6596743 h 6596743"/>
              <a:gd name="connsiteX8" fmla="*/ 1 w 1334105"/>
              <a:gd name="connsiteY8" fmla="*/ 5404757 h 6596743"/>
              <a:gd name="connsiteX9" fmla="*/ 16329 w 1334105"/>
              <a:gd name="connsiteY9" fmla="*/ 2922814 h 6596743"/>
              <a:gd name="connsiteX10" fmla="*/ 1 w 1334105"/>
              <a:gd name="connsiteY10" fmla="*/ 1632857 h 6596743"/>
              <a:gd name="connsiteX11" fmla="*/ 0 w 1334105"/>
              <a:gd name="connsiteY11" fmla="*/ 783772 h 6596743"/>
              <a:gd name="connsiteX12" fmla="*/ 32658 w 1334105"/>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2220686 w 2362804"/>
              <a:gd name="connsiteY5" fmla="*/ 5388429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783772 w 2362804"/>
              <a:gd name="connsiteY5" fmla="*/ 5176158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1045028 w 6645749"/>
              <a:gd name="connsiteY9" fmla="*/ 29228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6204856 w 6645749"/>
              <a:gd name="connsiteY9" fmla="*/ 25799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1028700 w 6645777"/>
              <a:gd name="connsiteY10" fmla="*/ 1632857 h 6596743"/>
              <a:gd name="connsiteX11" fmla="*/ 1028699 w 6645777"/>
              <a:gd name="connsiteY11" fmla="*/ 783772 h 6596743"/>
              <a:gd name="connsiteX12" fmla="*/ 1061357 w 6645777"/>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4327071 w 6645777"/>
              <a:gd name="connsiteY10" fmla="*/ 1714500 h 6596743"/>
              <a:gd name="connsiteX11" fmla="*/ 1028699 w 6645777"/>
              <a:gd name="connsiteY11" fmla="*/ 783772 h 6596743"/>
              <a:gd name="connsiteX12" fmla="*/ 1061357 w 6645777"/>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1028699 w 6743726"/>
              <a:gd name="connsiteY11" fmla="*/ 783772 h 6596743"/>
              <a:gd name="connsiteX12" fmla="*/ 1061357 w 6743726"/>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1061357 w 6743726"/>
              <a:gd name="connsiteY0" fmla="*/ 0 h 6596743"/>
              <a:gd name="connsiteX1" fmla="*/ 5421086 w 6743726"/>
              <a:gd name="connsiteY1" fmla="*/ 391885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4343400 w 6743726"/>
              <a:gd name="connsiteY0" fmla="*/ 0 h 6221186"/>
              <a:gd name="connsiteX1" fmla="*/ 5421086 w 6743726"/>
              <a:gd name="connsiteY1" fmla="*/ 16328 h 6221186"/>
              <a:gd name="connsiteX2" fmla="*/ 6743700 w 6743726"/>
              <a:gd name="connsiteY2" fmla="*/ 506186 h 6221186"/>
              <a:gd name="connsiteX3" fmla="*/ 4833257 w 6743726"/>
              <a:gd name="connsiteY3" fmla="*/ 1240971 h 6221186"/>
              <a:gd name="connsiteX4" fmla="*/ 6645729 w 6743726"/>
              <a:gd name="connsiteY4" fmla="*/ 2220685 h 6221186"/>
              <a:gd name="connsiteX5" fmla="*/ 783772 w 6743726"/>
              <a:gd name="connsiteY5" fmla="*/ 4800601 h 6221186"/>
              <a:gd name="connsiteX6" fmla="*/ 2237014 w 6743726"/>
              <a:gd name="connsiteY6" fmla="*/ 6221186 h 6221186"/>
              <a:gd name="connsiteX7" fmla="*/ 1061357 w 6743726"/>
              <a:gd name="connsiteY7" fmla="*/ 6221186 h 6221186"/>
              <a:gd name="connsiteX8" fmla="*/ 0 w 6743726"/>
              <a:gd name="connsiteY8" fmla="*/ 4833258 h 6221186"/>
              <a:gd name="connsiteX9" fmla="*/ 6204856 w 6743726"/>
              <a:gd name="connsiteY9" fmla="*/ 2204357 h 6221186"/>
              <a:gd name="connsiteX10" fmla="*/ 4327071 w 6743726"/>
              <a:gd name="connsiteY10" fmla="*/ 1338943 h 6221186"/>
              <a:gd name="connsiteX11" fmla="*/ 6384470 w 6743726"/>
              <a:gd name="connsiteY11" fmla="*/ 457200 h 6221186"/>
              <a:gd name="connsiteX12" fmla="*/ 4343400 w 6743726"/>
              <a:gd name="connsiteY12" fmla="*/ 0 h 6221186"/>
              <a:gd name="connsiteX0" fmla="*/ 3722915 w 6743726"/>
              <a:gd name="connsiteY0" fmla="*/ 0 h 6841671"/>
              <a:gd name="connsiteX1" fmla="*/ 5421086 w 6743726"/>
              <a:gd name="connsiteY1" fmla="*/ 636813 h 6841671"/>
              <a:gd name="connsiteX2" fmla="*/ 6743700 w 6743726"/>
              <a:gd name="connsiteY2" fmla="*/ 1126671 h 6841671"/>
              <a:gd name="connsiteX3" fmla="*/ 4833257 w 6743726"/>
              <a:gd name="connsiteY3" fmla="*/ 1861456 h 6841671"/>
              <a:gd name="connsiteX4" fmla="*/ 6645729 w 6743726"/>
              <a:gd name="connsiteY4" fmla="*/ 2841170 h 6841671"/>
              <a:gd name="connsiteX5" fmla="*/ 783772 w 6743726"/>
              <a:gd name="connsiteY5" fmla="*/ 5421086 h 6841671"/>
              <a:gd name="connsiteX6" fmla="*/ 2237014 w 6743726"/>
              <a:gd name="connsiteY6" fmla="*/ 6841671 h 6841671"/>
              <a:gd name="connsiteX7" fmla="*/ 1061357 w 6743726"/>
              <a:gd name="connsiteY7" fmla="*/ 6841671 h 6841671"/>
              <a:gd name="connsiteX8" fmla="*/ 0 w 6743726"/>
              <a:gd name="connsiteY8" fmla="*/ 5453743 h 6841671"/>
              <a:gd name="connsiteX9" fmla="*/ 6204856 w 6743726"/>
              <a:gd name="connsiteY9" fmla="*/ 2824842 h 6841671"/>
              <a:gd name="connsiteX10" fmla="*/ 4327071 w 6743726"/>
              <a:gd name="connsiteY10" fmla="*/ 1959428 h 6841671"/>
              <a:gd name="connsiteX11" fmla="*/ 6384470 w 6743726"/>
              <a:gd name="connsiteY11" fmla="*/ 1077685 h 6841671"/>
              <a:gd name="connsiteX12" fmla="*/ 3722915 w 6743726"/>
              <a:gd name="connsiteY12" fmla="*/ 0 h 6841671"/>
              <a:gd name="connsiteX0" fmla="*/ 3722915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3722915 w 6743726"/>
              <a:gd name="connsiteY12" fmla="*/ 16330 h 6858001"/>
              <a:gd name="connsiteX0" fmla="*/ 4229101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4229101 w 6743726"/>
              <a:gd name="connsiteY12" fmla="*/ 16330 h 6858001"/>
              <a:gd name="connsiteX0" fmla="*/ 4229101 w 6743726"/>
              <a:gd name="connsiteY0" fmla="*/ 0 h 6858340"/>
              <a:gd name="connsiteX1" fmla="*/ 4343400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2043 h 6860383"/>
              <a:gd name="connsiteX1" fmla="*/ 4345781 w 6743726"/>
              <a:gd name="connsiteY1" fmla="*/ 0 h 6860383"/>
              <a:gd name="connsiteX2" fmla="*/ 6743700 w 6743726"/>
              <a:gd name="connsiteY2" fmla="*/ 1145383 h 6860383"/>
              <a:gd name="connsiteX3" fmla="*/ 4833257 w 6743726"/>
              <a:gd name="connsiteY3" fmla="*/ 1880168 h 6860383"/>
              <a:gd name="connsiteX4" fmla="*/ 6645729 w 6743726"/>
              <a:gd name="connsiteY4" fmla="*/ 2859882 h 6860383"/>
              <a:gd name="connsiteX5" fmla="*/ 783772 w 6743726"/>
              <a:gd name="connsiteY5" fmla="*/ 5439798 h 6860383"/>
              <a:gd name="connsiteX6" fmla="*/ 2237014 w 6743726"/>
              <a:gd name="connsiteY6" fmla="*/ 6860383 h 6860383"/>
              <a:gd name="connsiteX7" fmla="*/ 1061357 w 6743726"/>
              <a:gd name="connsiteY7" fmla="*/ 6860383 h 6860383"/>
              <a:gd name="connsiteX8" fmla="*/ 0 w 6743726"/>
              <a:gd name="connsiteY8" fmla="*/ 5472455 h 6860383"/>
              <a:gd name="connsiteX9" fmla="*/ 6204856 w 6743726"/>
              <a:gd name="connsiteY9" fmla="*/ 2843554 h 6860383"/>
              <a:gd name="connsiteX10" fmla="*/ 4327071 w 6743726"/>
              <a:gd name="connsiteY10" fmla="*/ 1978140 h 6860383"/>
              <a:gd name="connsiteX11" fmla="*/ 6384470 w 6743726"/>
              <a:gd name="connsiteY11" fmla="*/ 1096397 h 6860383"/>
              <a:gd name="connsiteX12" fmla="*/ 4229101 w 6743726"/>
              <a:gd name="connsiteY12" fmla="*/ 2043 h 6860383"/>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1651 w 6626276"/>
              <a:gd name="connsiteY0" fmla="*/ 0 h 6858340"/>
              <a:gd name="connsiteX1" fmla="*/ 4230712 w 6626276"/>
              <a:gd name="connsiteY1" fmla="*/ 339 h 6858340"/>
              <a:gd name="connsiteX2" fmla="*/ 6626250 w 6626276"/>
              <a:gd name="connsiteY2" fmla="*/ 1143340 h 6858340"/>
              <a:gd name="connsiteX3" fmla="*/ 4715807 w 6626276"/>
              <a:gd name="connsiteY3" fmla="*/ 1878125 h 6858340"/>
              <a:gd name="connsiteX4" fmla="*/ 6528279 w 6626276"/>
              <a:gd name="connsiteY4" fmla="*/ 2857839 h 6858340"/>
              <a:gd name="connsiteX5" fmla="*/ 652177 w 6626276"/>
              <a:gd name="connsiteY5" fmla="*/ 5523480 h 6858340"/>
              <a:gd name="connsiteX6" fmla="*/ 2119564 w 6626276"/>
              <a:gd name="connsiteY6" fmla="*/ 6858340 h 6858340"/>
              <a:gd name="connsiteX7" fmla="*/ 943907 w 6626276"/>
              <a:gd name="connsiteY7" fmla="*/ 6858340 h 6858340"/>
              <a:gd name="connsiteX8" fmla="*/ 30149 w 6626276"/>
              <a:gd name="connsiteY8" fmla="*/ 5708951 h 6858340"/>
              <a:gd name="connsiteX9" fmla="*/ 6087406 w 6626276"/>
              <a:gd name="connsiteY9" fmla="*/ 2841511 h 6858340"/>
              <a:gd name="connsiteX10" fmla="*/ 4209621 w 6626276"/>
              <a:gd name="connsiteY10" fmla="*/ 1976097 h 6858340"/>
              <a:gd name="connsiteX11" fmla="*/ 6267020 w 6626276"/>
              <a:gd name="connsiteY11" fmla="*/ 1094354 h 6858340"/>
              <a:gd name="connsiteX12" fmla="*/ 4111651 w 6626276"/>
              <a:gd name="connsiteY12" fmla="*/ 0 h 6858340"/>
              <a:gd name="connsiteX0" fmla="*/ 4101800 w 6616425"/>
              <a:gd name="connsiteY0" fmla="*/ 0 h 6858340"/>
              <a:gd name="connsiteX1" fmla="*/ 4220861 w 6616425"/>
              <a:gd name="connsiteY1" fmla="*/ 339 h 6858340"/>
              <a:gd name="connsiteX2" fmla="*/ 6616399 w 6616425"/>
              <a:gd name="connsiteY2" fmla="*/ 1143340 h 6858340"/>
              <a:gd name="connsiteX3" fmla="*/ 4705956 w 6616425"/>
              <a:gd name="connsiteY3" fmla="*/ 1878125 h 6858340"/>
              <a:gd name="connsiteX4" fmla="*/ 6518428 w 6616425"/>
              <a:gd name="connsiteY4" fmla="*/ 2857839 h 6858340"/>
              <a:gd name="connsiteX5" fmla="*/ 642326 w 6616425"/>
              <a:gd name="connsiteY5" fmla="*/ 5523480 h 6858340"/>
              <a:gd name="connsiteX6" fmla="*/ 2109713 w 6616425"/>
              <a:gd name="connsiteY6" fmla="*/ 6858340 h 6858340"/>
              <a:gd name="connsiteX7" fmla="*/ 934056 w 6616425"/>
              <a:gd name="connsiteY7" fmla="*/ 6858340 h 6858340"/>
              <a:gd name="connsiteX8" fmla="*/ 20298 w 6616425"/>
              <a:gd name="connsiteY8" fmla="*/ 5708951 h 6858340"/>
              <a:gd name="connsiteX9" fmla="*/ 6077555 w 6616425"/>
              <a:gd name="connsiteY9" fmla="*/ 2841511 h 6858340"/>
              <a:gd name="connsiteX10" fmla="*/ 4199770 w 6616425"/>
              <a:gd name="connsiteY10" fmla="*/ 1976097 h 6858340"/>
              <a:gd name="connsiteX11" fmla="*/ 6257169 w 6616425"/>
              <a:gd name="connsiteY11" fmla="*/ 1094354 h 6858340"/>
              <a:gd name="connsiteX12" fmla="*/ 4101800 w 6616425"/>
              <a:gd name="connsiteY12" fmla="*/ 0 h 6858340"/>
              <a:gd name="connsiteX0" fmla="*/ 4139855 w 6654480"/>
              <a:gd name="connsiteY0" fmla="*/ 0 h 6858340"/>
              <a:gd name="connsiteX1" fmla="*/ 4258916 w 6654480"/>
              <a:gd name="connsiteY1" fmla="*/ 339 h 6858340"/>
              <a:gd name="connsiteX2" fmla="*/ 6654454 w 6654480"/>
              <a:gd name="connsiteY2" fmla="*/ 1143340 h 6858340"/>
              <a:gd name="connsiteX3" fmla="*/ 4744011 w 6654480"/>
              <a:gd name="connsiteY3" fmla="*/ 1878125 h 6858340"/>
              <a:gd name="connsiteX4" fmla="*/ 6556483 w 6654480"/>
              <a:gd name="connsiteY4" fmla="*/ 2857839 h 6858340"/>
              <a:gd name="connsiteX5" fmla="*/ 680381 w 6654480"/>
              <a:gd name="connsiteY5" fmla="*/ 5523480 h 6858340"/>
              <a:gd name="connsiteX6" fmla="*/ 2147768 w 6654480"/>
              <a:gd name="connsiteY6" fmla="*/ 6858340 h 6858340"/>
              <a:gd name="connsiteX7" fmla="*/ 972111 w 6654480"/>
              <a:gd name="connsiteY7" fmla="*/ 6858340 h 6858340"/>
              <a:gd name="connsiteX8" fmla="*/ 58353 w 6654480"/>
              <a:gd name="connsiteY8" fmla="*/ 5708951 h 6858340"/>
              <a:gd name="connsiteX9" fmla="*/ 6115610 w 6654480"/>
              <a:gd name="connsiteY9" fmla="*/ 2841511 h 6858340"/>
              <a:gd name="connsiteX10" fmla="*/ 4237825 w 6654480"/>
              <a:gd name="connsiteY10" fmla="*/ 1976097 h 6858340"/>
              <a:gd name="connsiteX11" fmla="*/ 6295224 w 6654480"/>
              <a:gd name="connsiteY11" fmla="*/ 1094354 h 6858340"/>
              <a:gd name="connsiteX12" fmla="*/ 4139855 w 6654480"/>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71606 w 6686231"/>
              <a:gd name="connsiteY0" fmla="*/ 0 h 6858340"/>
              <a:gd name="connsiteX1" fmla="*/ 4290667 w 6686231"/>
              <a:gd name="connsiteY1" fmla="*/ 339 h 6858340"/>
              <a:gd name="connsiteX2" fmla="*/ 6686205 w 6686231"/>
              <a:gd name="connsiteY2" fmla="*/ 1143340 h 6858340"/>
              <a:gd name="connsiteX3" fmla="*/ 4775762 w 6686231"/>
              <a:gd name="connsiteY3" fmla="*/ 1878125 h 6858340"/>
              <a:gd name="connsiteX4" fmla="*/ 6478403 w 6686231"/>
              <a:gd name="connsiteY4" fmla="*/ 2790603 h 6858340"/>
              <a:gd name="connsiteX5" fmla="*/ 712132 w 6686231"/>
              <a:gd name="connsiteY5" fmla="*/ 5523480 h 6858340"/>
              <a:gd name="connsiteX6" fmla="*/ 2179519 w 6686231"/>
              <a:gd name="connsiteY6" fmla="*/ 6858340 h 6858340"/>
              <a:gd name="connsiteX7" fmla="*/ 1003862 w 6686231"/>
              <a:gd name="connsiteY7" fmla="*/ 6858340 h 6858340"/>
              <a:gd name="connsiteX8" fmla="*/ 60150 w 6686231"/>
              <a:gd name="connsiteY8" fmla="*/ 5682057 h 6858340"/>
              <a:gd name="connsiteX9" fmla="*/ 6247208 w 6686231"/>
              <a:gd name="connsiteY9" fmla="*/ 2801170 h 6858340"/>
              <a:gd name="connsiteX10" fmla="*/ 4269576 w 6686231"/>
              <a:gd name="connsiteY10" fmla="*/ 1976097 h 6858340"/>
              <a:gd name="connsiteX11" fmla="*/ 6326975 w 6686231"/>
              <a:gd name="connsiteY11" fmla="*/ 1094354 h 6858340"/>
              <a:gd name="connsiteX12" fmla="*/ 4171606 w 6686231"/>
              <a:gd name="connsiteY12" fmla="*/ 0 h 6858340"/>
              <a:gd name="connsiteX0" fmla="*/ 4154145 w 6668770"/>
              <a:gd name="connsiteY0" fmla="*/ 0 h 6858340"/>
              <a:gd name="connsiteX1" fmla="*/ 4273206 w 6668770"/>
              <a:gd name="connsiteY1" fmla="*/ 339 h 6858340"/>
              <a:gd name="connsiteX2" fmla="*/ 6668744 w 6668770"/>
              <a:gd name="connsiteY2" fmla="*/ 1143340 h 6858340"/>
              <a:gd name="connsiteX3" fmla="*/ 4758301 w 6668770"/>
              <a:gd name="connsiteY3" fmla="*/ 1878125 h 6858340"/>
              <a:gd name="connsiteX4" fmla="*/ 6460942 w 6668770"/>
              <a:gd name="connsiteY4" fmla="*/ 2790603 h 6858340"/>
              <a:gd name="connsiteX5" fmla="*/ 694671 w 6668770"/>
              <a:gd name="connsiteY5" fmla="*/ 5523480 h 6858340"/>
              <a:gd name="connsiteX6" fmla="*/ 2162058 w 6668770"/>
              <a:gd name="connsiteY6" fmla="*/ 6858340 h 6858340"/>
              <a:gd name="connsiteX7" fmla="*/ 986401 w 6668770"/>
              <a:gd name="connsiteY7" fmla="*/ 6858340 h 6858340"/>
              <a:gd name="connsiteX8" fmla="*/ 42689 w 6668770"/>
              <a:gd name="connsiteY8" fmla="*/ 5682057 h 6858340"/>
              <a:gd name="connsiteX9" fmla="*/ 6229747 w 6668770"/>
              <a:gd name="connsiteY9" fmla="*/ 2801170 h 6858340"/>
              <a:gd name="connsiteX10" fmla="*/ 4252115 w 6668770"/>
              <a:gd name="connsiteY10" fmla="*/ 1976097 h 6858340"/>
              <a:gd name="connsiteX11" fmla="*/ 6309514 w 6668770"/>
              <a:gd name="connsiteY11" fmla="*/ 1094354 h 6858340"/>
              <a:gd name="connsiteX12" fmla="*/ 4154145 w 6668770"/>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315856 w 6732511"/>
              <a:gd name="connsiteY10" fmla="*/ 1976097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72119 w 6732510"/>
              <a:gd name="connsiteY3" fmla="*/ 1878125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32181 w 6732510"/>
              <a:gd name="connsiteY3" fmla="*/ 1905019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24683"/>
              <a:gd name="connsiteY0" fmla="*/ 0 h 6858340"/>
              <a:gd name="connsiteX1" fmla="*/ 4336947 w 6524683"/>
              <a:gd name="connsiteY1" fmla="*/ 339 h 6858340"/>
              <a:gd name="connsiteX2" fmla="*/ 6512822 w 6524683"/>
              <a:gd name="connsiteY2" fmla="*/ 1102999 h 6858340"/>
              <a:gd name="connsiteX3" fmla="*/ 4732181 w 6524683"/>
              <a:gd name="connsiteY3" fmla="*/ 1905019 h 6858340"/>
              <a:gd name="connsiteX4" fmla="*/ 6524683 w 6524683"/>
              <a:gd name="connsiteY4" fmla="*/ 2790603 h 6858340"/>
              <a:gd name="connsiteX5" fmla="*/ 758412 w 6524683"/>
              <a:gd name="connsiteY5" fmla="*/ 5523480 h 6858340"/>
              <a:gd name="connsiteX6" fmla="*/ 2225799 w 6524683"/>
              <a:gd name="connsiteY6" fmla="*/ 6858340 h 6858340"/>
              <a:gd name="connsiteX7" fmla="*/ 1050142 w 6524683"/>
              <a:gd name="connsiteY7" fmla="*/ 6858340 h 6858340"/>
              <a:gd name="connsiteX8" fmla="*/ 76476 w 6524683"/>
              <a:gd name="connsiteY8" fmla="*/ 5682057 h 6858340"/>
              <a:gd name="connsiteX9" fmla="*/ 6293488 w 6524683"/>
              <a:gd name="connsiteY9" fmla="*/ 2801170 h 6858340"/>
              <a:gd name="connsiteX10" fmla="*/ 4575458 w 6524683"/>
              <a:gd name="connsiteY10" fmla="*/ 1935755 h 6858340"/>
              <a:gd name="connsiteX11" fmla="*/ 6413194 w 6524683"/>
              <a:gd name="connsiteY11" fmla="*/ 1094354 h 6858340"/>
              <a:gd name="connsiteX12" fmla="*/ 4217886 w 6524683"/>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173979 w 6481949"/>
              <a:gd name="connsiteY0" fmla="*/ 0 h 6858340"/>
              <a:gd name="connsiteX1" fmla="*/ 4293040 w 6481949"/>
              <a:gd name="connsiteY1" fmla="*/ 339 h 6858340"/>
              <a:gd name="connsiteX2" fmla="*/ 6468915 w 6481949"/>
              <a:gd name="connsiteY2" fmla="*/ 1102999 h 6858340"/>
              <a:gd name="connsiteX3" fmla="*/ 4688274 w 6481949"/>
              <a:gd name="connsiteY3" fmla="*/ 1905019 h 6858340"/>
              <a:gd name="connsiteX4" fmla="*/ 6480776 w 6481949"/>
              <a:gd name="connsiteY4" fmla="*/ 2790603 h 6858340"/>
              <a:gd name="connsiteX5" fmla="*/ 714505 w 6481949"/>
              <a:gd name="connsiteY5" fmla="*/ 5523480 h 6858340"/>
              <a:gd name="connsiteX6" fmla="*/ 2181892 w 6481949"/>
              <a:gd name="connsiteY6" fmla="*/ 6858340 h 6858340"/>
              <a:gd name="connsiteX7" fmla="*/ 1006235 w 6481949"/>
              <a:gd name="connsiteY7" fmla="*/ 6858340 h 6858340"/>
              <a:gd name="connsiteX8" fmla="*/ 32569 w 6481949"/>
              <a:gd name="connsiteY8" fmla="*/ 5682057 h 6858340"/>
              <a:gd name="connsiteX9" fmla="*/ 6249581 w 6481949"/>
              <a:gd name="connsiteY9" fmla="*/ 2801170 h 6858340"/>
              <a:gd name="connsiteX10" fmla="*/ 4531551 w 6481949"/>
              <a:gd name="connsiteY10" fmla="*/ 1935755 h 6858340"/>
              <a:gd name="connsiteX11" fmla="*/ 6369287 w 6481949"/>
              <a:gd name="connsiteY11" fmla="*/ 1094354 h 6858340"/>
              <a:gd name="connsiteX12" fmla="*/ 4173979 w 6481949"/>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688492 w 6482167"/>
              <a:gd name="connsiteY3" fmla="*/ 1905019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765646 w 6482167"/>
              <a:gd name="connsiteY3" fmla="*/ 1884237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052 w 6482022"/>
              <a:gd name="connsiteY0" fmla="*/ 0 h 6858340"/>
              <a:gd name="connsiteX1" fmla="*/ 4293113 w 6482022"/>
              <a:gd name="connsiteY1" fmla="*/ 339 h 6858340"/>
              <a:gd name="connsiteX2" fmla="*/ 6468988 w 6482022"/>
              <a:gd name="connsiteY2" fmla="*/ 1102999 h 6858340"/>
              <a:gd name="connsiteX3" fmla="*/ 4765501 w 6482022"/>
              <a:gd name="connsiteY3" fmla="*/ 1884237 h 6858340"/>
              <a:gd name="connsiteX4" fmla="*/ 6480849 w 6482022"/>
              <a:gd name="connsiteY4" fmla="*/ 2790603 h 6858340"/>
              <a:gd name="connsiteX5" fmla="*/ 714578 w 6482022"/>
              <a:gd name="connsiteY5" fmla="*/ 5523480 h 6858340"/>
              <a:gd name="connsiteX6" fmla="*/ 2181965 w 6482022"/>
              <a:gd name="connsiteY6" fmla="*/ 6858340 h 6858340"/>
              <a:gd name="connsiteX7" fmla="*/ 1006308 w 6482022"/>
              <a:gd name="connsiteY7" fmla="*/ 6858340 h 6858340"/>
              <a:gd name="connsiteX8" fmla="*/ 32642 w 6482022"/>
              <a:gd name="connsiteY8" fmla="*/ 5682057 h 6858340"/>
              <a:gd name="connsiteX9" fmla="*/ 6234224 w 6482022"/>
              <a:gd name="connsiteY9" fmla="*/ 2759607 h 6858340"/>
              <a:gd name="connsiteX10" fmla="*/ 4531624 w 6482022"/>
              <a:gd name="connsiteY10" fmla="*/ 1935755 h 6858340"/>
              <a:gd name="connsiteX11" fmla="*/ 6369360 w 6482022"/>
              <a:gd name="connsiteY11" fmla="*/ 1094354 h 6858340"/>
              <a:gd name="connsiteX12" fmla="*/ 4174052 w 6482022"/>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65501 w 6484234"/>
              <a:gd name="connsiteY3" fmla="*/ 1884237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64823 w 6484234"/>
              <a:gd name="connsiteY1" fmla="*/ 9864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45375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4234" h="6858340">
                <a:moveTo>
                  <a:pt x="4174052" y="0"/>
                </a:moveTo>
                <a:lnTo>
                  <a:pt x="4245375" y="339"/>
                </a:lnTo>
                <a:cubicBezTo>
                  <a:pt x="5416178" y="528936"/>
                  <a:pt x="6350992" y="682938"/>
                  <a:pt x="6468988" y="1102999"/>
                </a:cubicBezTo>
                <a:cubicBezTo>
                  <a:pt x="6557029" y="1428930"/>
                  <a:pt x="4727971" y="1512762"/>
                  <a:pt x="4708921" y="1874712"/>
                </a:cubicBezTo>
                <a:cubicBezTo>
                  <a:pt x="4701937" y="2115638"/>
                  <a:pt x="6312010" y="1882285"/>
                  <a:pt x="6480849" y="2790603"/>
                </a:cubicBezTo>
                <a:cubicBezTo>
                  <a:pt x="6650520" y="3577335"/>
                  <a:pt x="385599" y="4141704"/>
                  <a:pt x="714578" y="5523480"/>
                </a:cubicBezTo>
                <a:cubicBezTo>
                  <a:pt x="794323" y="5878568"/>
                  <a:pt x="1791030" y="6638674"/>
                  <a:pt x="2181965" y="6858340"/>
                </a:cubicBezTo>
                <a:lnTo>
                  <a:pt x="1006308" y="6858340"/>
                </a:lnTo>
                <a:cubicBezTo>
                  <a:pt x="717405" y="6667367"/>
                  <a:pt x="222031" y="6109569"/>
                  <a:pt x="32642" y="5682057"/>
                </a:cubicBezTo>
                <a:cubicBezTo>
                  <a:pt x="-515243" y="3750636"/>
                  <a:pt x="6012382" y="3379244"/>
                  <a:pt x="6234224" y="2759607"/>
                </a:cubicBezTo>
                <a:cubicBezTo>
                  <a:pt x="6337180" y="2134960"/>
                  <a:pt x="4538501" y="2237673"/>
                  <a:pt x="4531624" y="1935755"/>
                </a:cubicBezTo>
                <a:cubicBezTo>
                  <a:pt x="4501670" y="1437575"/>
                  <a:pt x="6411795" y="1358332"/>
                  <a:pt x="6411795" y="1075304"/>
                </a:cubicBezTo>
                <a:cubicBezTo>
                  <a:pt x="6249153" y="697073"/>
                  <a:pt x="4905821" y="364785"/>
                  <a:pt x="4174052" y="0"/>
                </a:cubicBezTo>
                <a:close/>
              </a:path>
            </a:pathLst>
          </a:custGeom>
          <a:gradFill flip="none" rotWithShape="1">
            <a:gsLst>
              <a:gs pos="53000">
                <a:schemeClr val="accent1">
                  <a:lumMod val="50000"/>
                </a:schemeClr>
              </a:gs>
              <a:gs pos="0">
                <a:schemeClr val="bg2">
                  <a:lumMod val="90000"/>
                  <a:alpha val="1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 name="Straight Connector 2"/>
          <p:cNvCxnSpPr/>
          <p:nvPr/>
        </p:nvCxnSpPr>
        <p:spPr>
          <a:xfrm>
            <a:off x="3352800" y="5334000"/>
            <a:ext cx="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276600" y="5181600"/>
            <a:ext cx="152400" cy="152400"/>
          </a:xfrm>
          <a:prstGeom prst="ellipse">
            <a:avLst/>
          </a:prstGeom>
          <a:solidFill>
            <a:srgbClr val="00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200" y="4888468"/>
            <a:ext cx="838200" cy="369332"/>
          </a:xfrm>
          <a:prstGeom prst="rect">
            <a:avLst/>
          </a:prstGeom>
          <a:noFill/>
        </p:spPr>
        <p:txBody>
          <a:bodyPr wrap="square" rtlCol="0">
            <a:spAutoFit/>
          </a:bodyPr>
          <a:lstStyle/>
          <a:p>
            <a:r>
              <a:rPr lang="en-US" dirty="0">
                <a:solidFill>
                  <a:srgbClr val="008EC0"/>
                </a:solidFill>
                <a:latin typeface="Arial Black" pitchFamily="34" charset="0"/>
              </a:rPr>
              <a:t>2009</a:t>
            </a:r>
          </a:p>
        </p:txBody>
      </p:sp>
      <p:sp>
        <p:nvSpPr>
          <p:cNvPr id="11" name="TextBox 10"/>
          <p:cNvSpPr txBox="1"/>
          <p:nvPr/>
        </p:nvSpPr>
        <p:spPr>
          <a:xfrm>
            <a:off x="3352800" y="5105400"/>
            <a:ext cx="1066800" cy="369332"/>
          </a:xfrm>
          <a:prstGeom prst="rect">
            <a:avLst/>
          </a:prstGeom>
          <a:noFill/>
        </p:spPr>
        <p:txBody>
          <a:bodyPr wrap="square" rtlCol="0">
            <a:spAutoFit/>
          </a:bodyPr>
          <a:lstStyle/>
          <a:p>
            <a:r>
              <a:rPr lang="en-US" dirty="0">
                <a:solidFill>
                  <a:srgbClr val="008EC0"/>
                </a:solidFill>
              </a:rPr>
              <a:t> Founded</a:t>
            </a:r>
          </a:p>
        </p:txBody>
      </p:sp>
      <p:cxnSp>
        <p:nvCxnSpPr>
          <p:cNvPr id="12" name="Straight Connector 11"/>
          <p:cNvCxnSpPr/>
          <p:nvPr/>
        </p:nvCxnSpPr>
        <p:spPr>
          <a:xfrm>
            <a:off x="2286000" y="57150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209800" y="5638800"/>
            <a:ext cx="152400" cy="152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05000" y="5334000"/>
            <a:ext cx="838200" cy="369332"/>
          </a:xfrm>
          <a:prstGeom prst="rect">
            <a:avLst/>
          </a:prstGeom>
          <a:noFill/>
        </p:spPr>
        <p:txBody>
          <a:bodyPr wrap="square" rtlCol="0">
            <a:spAutoFit/>
          </a:bodyPr>
          <a:lstStyle/>
          <a:p>
            <a:r>
              <a:rPr lang="en-US" dirty="0">
                <a:solidFill>
                  <a:schemeClr val="tx2"/>
                </a:solidFill>
                <a:latin typeface="Arial Black" pitchFamily="34" charset="0"/>
              </a:rPr>
              <a:t>2010</a:t>
            </a:r>
          </a:p>
        </p:txBody>
      </p:sp>
      <p:sp>
        <p:nvSpPr>
          <p:cNvPr id="16" name="TextBox 15"/>
          <p:cNvSpPr txBox="1"/>
          <p:nvPr/>
        </p:nvSpPr>
        <p:spPr>
          <a:xfrm>
            <a:off x="2133600" y="5725180"/>
            <a:ext cx="1295400" cy="523220"/>
          </a:xfrm>
          <a:prstGeom prst="rect">
            <a:avLst/>
          </a:prstGeom>
          <a:noFill/>
        </p:spPr>
        <p:txBody>
          <a:bodyPr wrap="square" rtlCol="0">
            <a:spAutoFit/>
          </a:bodyPr>
          <a:lstStyle/>
          <a:p>
            <a:pPr algn="ctr"/>
            <a:r>
              <a:rPr lang="en-US" sz="1400" dirty="0">
                <a:solidFill>
                  <a:schemeClr val="tx2"/>
                </a:solidFill>
              </a:rPr>
              <a:t> ATM</a:t>
            </a:r>
          </a:p>
          <a:p>
            <a:pPr algn="ctr"/>
            <a:r>
              <a:rPr lang="en-US" sz="1400" dirty="0">
                <a:solidFill>
                  <a:schemeClr val="tx2"/>
                </a:solidFill>
              </a:rPr>
              <a:t>Consumables</a:t>
            </a:r>
          </a:p>
        </p:txBody>
      </p:sp>
      <p:cxnSp>
        <p:nvCxnSpPr>
          <p:cNvPr id="17" name="Straight Connector 16"/>
          <p:cNvCxnSpPr/>
          <p:nvPr/>
        </p:nvCxnSpPr>
        <p:spPr>
          <a:xfrm>
            <a:off x="762000" y="4800600"/>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85800" y="4724400"/>
            <a:ext cx="152400" cy="152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1000" y="3886200"/>
            <a:ext cx="838200" cy="369332"/>
          </a:xfrm>
          <a:prstGeom prst="rect">
            <a:avLst/>
          </a:prstGeom>
          <a:noFill/>
        </p:spPr>
        <p:txBody>
          <a:bodyPr wrap="square" rtlCol="0">
            <a:spAutoFit/>
          </a:bodyPr>
          <a:lstStyle/>
          <a:p>
            <a:r>
              <a:rPr lang="en-US" dirty="0">
                <a:solidFill>
                  <a:schemeClr val="tx2"/>
                </a:solidFill>
                <a:latin typeface="Arial Black" pitchFamily="34" charset="0"/>
              </a:rPr>
              <a:t>2011</a:t>
            </a:r>
          </a:p>
        </p:txBody>
      </p:sp>
      <p:sp>
        <p:nvSpPr>
          <p:cNvPr id="21" name="TextBox 20"/>
          <p:cNvSpPr txBox="1"/>
          <p:nvPr/>
        </p:nvSpPr>
        <p:spPr>
          <a:xfrm>
            <a:off x="228600" y="4114800"/>
            <a:ext cx="1066800" cy="615553"/>
          </a:xfrm>
          <a:prstGeom prst="rect">
            <a:avLst/>
          </a:prstGeom>
          <a:noFill/>
        </p:spPr>
        <p:txBody>
          <a:bodyPr wrap="square" rtlCol="0">
            <a:spAutoFit/>
          </a:bodyPr>
          <a:lstStyle/>
          <a:p>
            <a:pPr algn="ctr"/>
            <a:r>
              <a:rPr lang="en-US" dirty="0">
                <a:solidFill>
                  <a:srgbClr val="008EC0"/>
                </a:solidFill>
              </a:rPr>
              <a:t> </a:t>
            </a:r>
            <a:r>
              <a:rPr lang="en-US" sz="1600" dirty="0">
                <a:solidFill>
                  <a:schemeClr val="tx2"/>
                </a:solidFill>
              </a:rPr>
              <a:t>MS Bank</a:t>
            </a:r>
          </a:p>
          <a:p>
            <a:pPr algn="ctr"/>
            <a:r>
              <a:rPr lang="en-US" sz="1600" dirty="0">
                <a:solidFill>
                  <a:schemeClr val="tx2"/>
                </a:solidFill>
              </a:rPr>
              <a:t>Cards</a:t>
            </a:r>
          </a:p>
        </p:txBody>
      </p:sp>
      <p:cxnSp>
        <p:nvCxnSpPr>
          <p:cNvPr id="22" name="Straight Connector 21"/>
          <p:cNvCxnSpPr/>
          <p:nvPr/>
        </p:nvCxnSpPr>
        <p:spPr>
          <a:xfrm>
            <a:off x="1600200" y="2895600"/>
            <a:ext cx="0" cy="2133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524000" y="2743200"/>
            <a:ext cx="152400" cy="1524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19200" y="1840468"/>
            <a:ext cx="838200" cy="369332"/>
          </a:xfrm>
          <a:prstGeom prst="rect">
            <a:avLst/>
          </a:prstGeom>
          <a:noFill/>
        </p:spPr>
        <p:txBody>
          <a:bodyPr wrap="square" rtlCol="0">
            <a:spAutoFit/>
          </a:bodyPr>
          <a:lstStyle/>
          <a:p>
            <a:r>
              <a:rPr lang="en-US" dirty="0">
                <a:solidFill>
                  <a:schemeClr val="accent6">
                    <a:lumMod val="75000"/>
                  </a:schemeClr>
                </a:solidFill>
                <a:latin typeface="Arial Black" pitchFamily="34" charset="0"/>
              </a:rPr>
              <a:t>2012</a:t>
            </a:r>
          </a:p>
        </p:txBody>
      </p:sp>
      <p:sp>
        <p:nvSpPr>
          <p:cNvPr id="27" name="TextBox 26"/>
          <p:cNvSpPr txBox="1"/>
          <p:nvPr/>
        </p:nvSpPr>
        <p:spPr>
          <a:xfrm>
            <a:off x="685800" y="2057400"/>
            <a:ext cx="1752600" cy="646331"/>
          </a:xfrm>
          <a:prstGeom prst="rect">
            <a:avLst/>
          </a:prstGeom>
          <a:noFill/>
        </p:spPr>
        <p:txBody>
          <a:bodyPr wrap="square" rtlCol="0">
            <a:spAutoFit/>
          </a:bodyPr>
          <a:lstStyle/>
          <a:p>
            <a:r>
              <a:rPr lang="en-US" dirty="0">
                <a:solidFill>
                  <a:schemeClr val="accent6">
                    <a:lumMod val="75000"/>
                  </a:schemeClr>
                </a:solidFill>
              </a:rPr>
              <a:t>Money Handling</a:t>
            </a:r>
          </a:p>
          <a:p>
            <a:pPr algn="ctr"/>
            <a:r>
              <a:rPr lang="en-US" dirty="0">
                <a:solidFill>
                  <a:schemeClr val="accent6">
                    <a:lumMod val="75000"/>
                  </a:schemeClr>
                </a:solidFill>
              </a:rPr>
              <a:t>Equipment</a:t>
            </a:r>
          </a:p>
        </p:txBody>
      </p:sp>
      <p:cxnSp>
        <p:nvCxnSpPr>
          <p:cNvPr id="28" name="Straight Connector 27"/>
          <p:cNvCxnSpPr/>
          <p:nvPr/>
        </p:nvCxnSpPr>
        <p:spPr>
          <a:xfrm>
            <a:off x="2667000" y="3886200"/>
            <a:ext cx="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590800" y="3733800"/>
            <a:ext cx="152400" cy="152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86000" y="2831068"/>
            <a:ext cx="838200" cy="369332"/>
          </a:xfrm>
          <a:prstGeom prst="rect">
            <a:avLst/>
          </a:prstGeom>
          <a:noFill/>
        </p:spPr>
        <p:txBody>
          <a:bodyPr wrap="square" rtlCol="0">
            <a:spAutoFit/>
          </a:bodyPr>
          <a:lstStyle/>
          <a:p>
            <a:r>
              <a:rPr lang="en-US" dirty="0">
                <a:solidFill>
                  <a:schemeClr val="accent3"/>
                </a:solidFill>
                <a:latin typeface="Arial Black" pitchFamily="34" charset="0"/>
              </a:rPr>
              <a:t>2013</a:t>
            </a:r>
          </a:p>
        </p:txBody>
      </p:sp>
      <p:sp>
        <p:nvSpPr>
          <p:cNvPr id="32" name="TextBox 31"/>
          <p:cNvSpPr txBox="1"/>
          <p:nvPr/>
        </p:nvSpPr>
        <p:spPr>
          <a:xfrm>
            <a:off x="1828800" y="3087469"/>
            <a:ext cx="1752600" cy="646331"/>
          </a:xfrm>
          <a:prstGeom prst="rect">
            <a:avLst/>
          </a:prstGeom>
          <a:noFill/>
        </p:spPr>
        <p:txBody>
          <a:bodyPr wrap="square" rtlCol="0">
            <a:spAutoFit/>
          </a:bodyPr>
          <a:lstStyle/>
          <a:p>
            <a:pPr algn="ctr"/>
            <a:r>
              <a:rPr lang="en-US" dirty="0">
                <a:solidFill>
                  <a:schemeClr val="accent3"/>
                </a:solidFill>
              </a:rPr>
              <a:t>EMV Chip Card</a:t>
            </a:r>
          </a:p>
          <a:p>
            <a:pPr algn="ctr"/>
            <a:r>
              <a:rPr lang="en-US" dirty="0">
                <a:solidFill>
                  <a:schemeClr val="accent3"/>
                </a:solidFill>
              </a:rPr>
              <a:t>&amp; Solution</a:t>
            </a:r>
          </a:p>
        </p:txBody>
      </p:sp>
      <p:cxnSp>
        <p:nvCxnSpPr>
          <p:cNvPr id="33" name="Straight Connector 32"/>
          <p:cNvCxnSpPr/>
          <p:nvPr/>
        </p:nvCxnSpPr>
        <p:spPr>
          <a:xfrm>
            <a:off x="3886200" y="2703731"/>
            <a:ext cx="0" cy="1715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810000" y="2590800"/>
            <a:ext cx="152400" cy="1524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05200" y="1764268"/>
            <a:ext cx="838200" cy="369332"/>
          </a:xfrm>
          <a:prstGeom prst="rect">
            <a:avLst/>
          </a:prstGeom>
          <a:noFill/>
        </p:spPr>
        <p:txBody>
          <a:bodyPr wrap="square" rtlCol="0">
            <a:spAutoFit/>
          </a:bodyPr>
          <a:lstStyle/>
          <a:p>
            <a:r>
              <a:rPr lang="en-US" dirty="0">
                <a:solidFill>
                  <a:schemeClr val="accent4"/>
                </a:solidFill>
                <a:latin typeface="Arial Black" pitchFamily="34" charset="0"/>
              </a:rPr>
              <a:t>2014</a:t>
            </a:r>
          </a:p>
        </p:txBody>
      </p:sp>
      <p:sp>
        <p:nvSpPr>
          <p:cNvPr id="37" name="TextBox 36"/>
          <p:cNvSpPr txBox="1"/>
          <p:nvPr/>
        </p:nvSpPr>
        <p:spPr>
          <a:xfrm>
            <a:off x="2971800" y="1981200"/>
            <a:ext cx="1905000" cy="646331"/>
          </a:xfrm>
          <a:prstGeom prst="rect">
            <a:avLst/>
          </a:prstGeom>
          <a:noFill/>
        </p:spPr>
        <p:txBody>
          <a:bodyPr wrap="square" rtlCol="0">
            <a:spAutoFit/>
          </a:bodyPr>
          <a:lstStyle/>
          <a:p>
            <a:pPr algn="ctr"/>
            <a:r>
              <a:rPr lang="en-US" dirty="0">
                <a:solidFill>
                  <a:schemeClr val="accent4"/>
                </a:solidFill>
              </a:rPr>
              <a:t>Banking Security</a:t>
            </a:r>
          </a:p>
          <a:p>
            <a:pPr algn="ctr"/>
            <a:r>
              <a:rPr lang="en-US" dirty="0">
                <a:solidFill>
                  <a:schemeClr val="accent4"/>
                </a:solidFill>
              </a:rPr>
              <a:t>Products</a:t>
            </a:r>
          </a:p>
        </p:txBody>
      </p:sp>
      <p:cxnSp>
        <p:nvCxnSpPr>
          <p:cNvPr id="38" name="Straight Connector 37"/>
          <p:cNvCxnSpPr/>
          <p:nvPr/>
        </p:nvCxnSpPr>
        <p:spPr>
          <a:xfrm>
            <a:off x="4953000" y="3505200"/>
            <a:ext cx="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76800" y="3429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72000" y="2590800"/>
            <a:ext cx="838200" cy="369332"/>
          </a:xfrm>
          <a:prstGeom prst="rect">
            <a:avLst/>
          </a:prstGeom>
          <a:noFill/>
        </p:spPr>
        <p:txBody>
          <a:bodyPr wrap="square" rtlCol="0">
            <a:spAutoFit/>
          </a:bodyPr>
          <a:lstStyle/>
          <a:p>
            <a:r>
              <a:rPr lang="en-US" dirty="0">
                <a:solidFill>
                  <a:srgbClr val="FF0000"/>
                </a:solidFill>
                <a:latin typeface="Arial Black" pitchFamily="34" charset="0"/>
              </a:rPr>
              <a:t>2015</a:t>
            </a:r>
          </a:p>
        </p:txBody>
      </p:sp>
      <p:sp>
        <p:nvSpPr>
          <p:cNvPr id="41" name="TextBox 40"/>
          <p:cNvSpPr txBox="1"/>
          <p:nvPr/>
        </p:nvSpPr>
        <p:spPr>
          <a:xfrm>
            <a:off x="4191000" y="2819400"/>
            <a:ext cx="1600200" cy="646331"/>
          </a:xfrm>
          <a:prstGeom prst="rect">
            <a:avLst/>
          </a:prstGeom>
          <a:noFill/>
        </p:spPr>
        <p:txBody>
          <a:bodyPr wrap="square" rtlCol="0">
            <a:spAutoFit/>
          </a:bodyPr>
          <a:lstStyle/>
          <a:p>
            <a:pPr algn="ctr"/>
            <a:r>
              <a:rPr lang="en-US" dirty="0">
                <a:solidFill>
                  <a:srgbClr val="FF0000"/>
                </a:solidFill>
              </a:rPr>
              <a:t> Note Sorting</a:t>
            </a:r>
          </a:p>
          <a:p>
            <a:pPr algn="ctr"/>
            <a:r>
              <a:rPr lang="en-US" dirty="0">
                <a:solidFill>
                  <a:srgbClr val="FF0000"/>
                </a:solidFill>
              </a:rPr>
              <a:t>Machine</a:t>
            </a:r>
          </a:p>
        </p:txBody>
      </p:sp>
      <p:cxnSp>
        <p:nvCxnSpPr>
          <p:cNvPr id="42" name="Straight Connector 41"/>
          <p:cNvCxnSpPr/>
          <p:nvPr/>
        </p:nvCxnSpPr>
        <p:spPr>
          <a:xfrm>
            <a:off x="6096000" y="4267200"/>
            <a:ext cx="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019800" y="4876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715000" y="4964668"/>
            <a:ext cx="838200" cy="369332"/>
          </a:xfrm>
          <a:prstGeom prst="rect">
            <a:avLst/>
          </a:prstGeom>
          <a:noFill/>
        </p:spPr>
        <p:txBody>
          <a:bodyPr wrap="square" rtlCol="0">
            <a:spAutoFit/>
          </a:bodyPr>
          <a:lstStyle/>
          <a:p>
            <a:r>
              <a:rPr lang="en-US" dirty="0">
                <a:solidFill>
                  <a:srgbClr val="C00000"/>
                </a:solidFill>
                <a:latin typeface="Arial Black" pitchFamily="34" charset="0"/>
              </a:rPr>
              <a:t>2016</a:t>
            </a:r>
          </a:p>
        </p:txBody>
      </p:sp>
      <p:sp>
        <p:nvSpPr>
          <p:cNvPr id="45" name="TextBox 44"/>
          <p:cNvSpPr txBox="1"/>
          <p:nvPr/>
        </p:nvSpPr>
        <p:spPr>
          <a:xfrm>
            <a:off x="4876800" y="5181600"/>
            <a:ext cx="2438400" cy="646331"/>
          </a:xfrm>
          <a:prstGeom prst="rect">
            <a:avLst/>
          </a:prstGeom>
          <a:noFill/>
        </p:spPr>
        <p:txBody>
          <a:bodyPr wrap="square" rtlCol="0">
            <a:spAutoFit/>
          </a:bodyPr>
          <a:lstStyle/>
          <a:p>
            <a:pPr algn="ctr"/>
            <a:r>
              <a:rPr lang="en-US" dirty="0">
                <a:solidFill>
                  <a:srgbClr val="C00000"/>
                </a:solidFill>
              </a:rPr>
              <a:t>MICR </a:t>
            </a:r>
            <a:r>
              <a:rPr lang="en-US" dirty="0" err="1">
                <a:solidFill>
                  <a:srgbClr val="C00000"/>
                </a:solidFill>
              </a:rPr>
              <a:t>Cheque</a:t>
            </a:r>
            <a:r>
              <a:rPr lang="en-US" dirty="0">
                <a:solidFill>
                  <a:srgbClr val="C00000"/>
                </a:solidFill>
              </a:rPr>
              <a:t> Handling</a:t>
            </a:r>
          </a:p>
          <a:p>
            <a:pPr algn="ctr"/>
            <a:r>
              <a:rPr lang="en-US" dirty="0">
                <a:solidFill>
                  <a:srgbClr val="C00000"/>
                </a:solidFill>
              </a:rPr>
              <a:t>Products</a:t>
            </a:r>
          </a:p>
        </p:txBody>
      </p:sp>
      <p:cxnSp>
        <p:nvCxnSpPr>
          <p:cNvPr id="46" name="Straight Connector 45"/>
          <p:cNvCxnSpPr/>
          <p:nvPr/>
        </p:nvCxnSpPr>
        <p:spPr>
          <a:xfrm>
            <a:off x="7239000" y="4038600"/>
            <a:ext cx="0" cy="1789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162800" y="5715000"/>
            <a:ext cx="152400" cy="152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858000" y="5802868"/>
            <a:ext cx="838200" cy="369332"/>
          </a:xfrm>
          <a:prstGeom prst="rect">
            <a:avLst/>
          </a:prstGeom>
          <a:noFill/>
        </p:spPr>
        <p:txBody>
          <a:bodyPr wrap="square" rtlCol="0">
            <a:spAutoFit/>
          </a:bodyPr>
          <a:lstStyle/>
          <a:p>
            <a:r>
              <a:rPr lang="en-US" dirty="0">
                <a:solidFill>
                  <a:schemeClr val="tx1">
                    <a:lumMod val="50000"/>
                    <a:lumOff val="50000"/>
                  </a:schemeClr>
                </a:solidFill>
                <a:latin typeface="Arial Black" pitchFamily="34" charset="0"/>
              </a:rPr>
              <a:t>2017</a:t>
            </a:r>
          </a:p>
        </p:txBody>
      </p:sp>
      <p:sp>
        <p:nvSpPr>
          <p:cNvPr id="50" name="TextBox 49"/>
          <p:cNvSpPr txBox="1"/>
          <p:nvPr/>
        </p:nvSpPr>
        <p:spPr>
          <a:xfrm>
            <a:off x="6019800" y="6010870"/>
            <a:ext cx="2514600" cy="923330"/>
          </a:xfrm>
          <a:prstGeom prst="rect">
            <a:avLst/>
          </a:prstGeom>
          <a:noFill/>
        </p:spPr>
        <p:txBody>
          <a:bodyPr wrap="square" rtlCol="0">
            <a:spAutoFit/>
          </a:bodyPr>
          <a:lstStyle/>
          <a:p>
            <a:pPr algn="ctr"/>
            <a:r>
              <a:rPr lang="en-US" dirty="0">
                <a:solidFill>
                  <a:schemeClr val="tx1">
                    <a:lumMod val="50000"/>
                    <a:lumOff val="50000"/>
                  </a:schemeClr>
                </a:solidFill>
              </a:rPr>
              <a:t>ATM Monitoring,</a:t>
            </a:r>
          </a:p>
          <a:p>
            <a:pPr algn="ctr"/>
            <a:endParaRPr lang="en-US" dirty="0">
              <a:solidFill>
                <a:schemeClr val="tx1">
                  <a:lumMod val="50000"/>
                  <a:lumOff val="50000"/>
                </a:schemeClr>
              </a:solidFill>
            </a:endParaRPr>
          </a:p>
          <a:p>
            <a:pPr algn="ctr"/>
            <a:endParaRPr lang="en-US" dirty="0">
              <a:solidFill>
                <a:srgbClr val="C00000"/>
              </a:solidFill>
            </a:endParaRPr>
          </a:p>
        </p:txBody>
      </p:sp>
      <p:cxnSp>
        <p:nvCxnSpPr>
          <p:cNvPr id="51" name="Straight Connector 50"/>
          <p:cNvCxnSpPr/>
          <p:nvPr/>
        </p:nvCxnSpPr>
        <p:spPr>
          <a:xfrm>
            <a:off x="8305800" y="3810000"/>
            <a:ext cx="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8229600" y="4648200"/>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924800" y="4736068"/>
            <a:ext cx="838200" cy="369332"/>
          </a:xfrm>
          <a:prstGeom prst="rect">
            <a:avLst/>
          </a:prstGeom>
          <a:noFill/>
        </p:spPr>
        <p:txBody>
          <a:bodyPr wrap="square" rtlCol="0">
            <a:spAutoFit/>
          </a:bodyPr>
          <a:lstStyle/>
          <a:p>
            <a:r>
              <a:rPr lang="en-US" dirty="0">
                <a:solidFill>
                  <a:srgbClr val="00B050"/>
                </a:solidFill>
                <a:latin typeface="Arial Black" pitchFamily="34" charset="0"/>
              </a:rPr>
              <a:t>2018</a:t>
            </a:r>
          </a:p>
        </p:txBody>
      </p:sp>
      <p:sp>
        <p:nvSpPr>
          <p:cNvPr id="56" name="TextBox 55"/>
          <p:cNvSpPr txBox="1"/>
          <p:nvPr/>
        </p:nvSpPr>
        <p:spPr>
          <a:xfrm>
            <a:off x="7239000" y="4953000"/>
            <a:ext cx="2286000" cy="923330"/>
          </a:xfrm>
          <a:prstGeom prst="rect">
            <a:avLst/>
          </a:prstGeom>
          <a:noFill/>
        </p:spPr>
        <p:txBody>
          <a:bodyPr wrap="square" rtlCol="0">
            <a:spAutoFit/>
          </a:bodyPr>
          <a:lstStyle/>
          <a:p>
            <a:pPr algn="ctr"/>
            <a:r>
              <a:rPr lang="en-US" dirty="0">
                <a:solidFill>
                  <a:srgbClr val="00B050"/>
                </a:solidFill>
              </a:rPr>
              <a:t>Contactless Cards</a:t>
            </a:r>
          </a:p>
          <a:p>
            <a:pPr algn="ctr"/>
            <a:r>
              <a:rPr lang="en-US" dirty="0">
                <a:solidFill>
                  <a:srgbClr val="00B050"/>
                </a:solidFill>
              </a:rPr>
              <a:t>With Solution &amp; Embossing Machine</a:t>
            </a:r>
          </a:p>
        </p:txBody>
      </p:sp>
      <p:cxnSp>
        <p:nvCxnSpPr>
          <p:cNvPr id="57" name="Straight Connector 56"/>
          <p:cNvCxnSpPr/>
          <p:nvPr/>
        </p:nvCxnSpPr>
        <p:spPr>
          <a:xfrm>
            <a:off x="7924800" y="2667000"/>
            <a:ext cx="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848600" y="2590800"/>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382000" y="2362200"/>
            <a:ext cx="838200" cy="369332"/>
          </a:xfrm>
          <a:prstGeom prst="rect">
            <a:avLst/>
          </a:prstGeom>
          <a:noFill/>
        </p:spPr>
        <p:txBody>
          <a:bodyPr wrap="square" rtlCol="0">
            <a:spAutoFit/>
          </a:bodyPr>
          <a:lstStyle/>
          <a:p>
            <a:r>
              <a:rPr lang="en-US" dirty="0">
                <a:solidFill>
                  <a:schemeClr val="accent3">
                    <a:lumMod val="50000"/>
                  </a:schemeClr>
                </a:solidFill>
                <a:latin typeface="Arial Black" pitchFamily="34" charset="0"/>
              </a:rPr>
              <a:t>2019</a:t>
            </a:r>
          </a:p>
        </p:txBody>
      </p:sp>
      <p:sp>
        <p:nvSpPr>
          <p:cNvPr id="61" name="TextBox 60"/>
          <p:cNvSpPr txBox="1"/>
          <p:nvPr/>
        </p:nvSpPr>
        <p:spPr>
          <a:xfrm>
            <a:off x="7772400" y="2554069"/>
            <a:ext cx="2057400" cy="646331"/>
          </a:xfrm>
          <a:prstGeom prst="rect">
            <a:avLst/>
          </a:prstGeom>
          <a:noFill/>
        </p:spPr>
        <p:txBody>
          <a:bodyPr wrap="square" rtlCol="0">
            <a:spAutoFit/>
          </a:bodyPr>
          <a:lstStyle/>
          <a:p>
            <a:pPr algn="ctr"/>
            <a:r>
              <a:rPr lang="en-US" dirty="0">
                <a:solidFill>
                  <a:schemeClr val="accent3">
                    <a:lumMod val="50000"/>
                  </a:schemeClr>
                </a:solidFill>
              </a:rPr>
              <a:t>Online CDM,</a:t>
            </a:r>
          </a:p>
          <a:p>
            <a:pPr algn="ctr"/>
            <a:endParaRPr lang="en-US" dirty="0">
              <a:solidFill>
                <a:schemeClr val="accent3">
                  <a:lumMod val="50000"/>
                </a:schemeClr>
              </a:solidFill>
            </a:endParaRPr>
          </a:p>
        </p:txBody>
      </p:sp>
      <p:sp>
        <p:nvSpPr>
          <p:cNvPr id="63" name="TextBox 62"/>
          <p:cNvSpPr txBox="1"/>
          <p:nvPr/>
        </p:nvSpPr>
        <p:spPr>
          <a:xfrm>
            <a:off x="685800" y="545068"/>
            <a:ext cx="2209800" cy="584775"/>
          </a:xfrm>
          <a:prstGeom prst="rect">
            <a:avLst/>
          </a:prstGeom>
          <a:noFill/>
        </p:spPr>
        <p:txBody>
          <a:bodyPr wrap="square" rtlCol="0">
            <a:spAutoFit/>
          </a:bodyPr>
          <a:lstStyle/>
          <a:p>
            <a:r>
              <a:rPr lang="en-US" sz="3200" dirty="0">
                <a:solidFill>
                  <a:srgbClr val="0070C0"/>
                </a:solidFill>
                <a:latin typeface="Bahnschrift SemiBold" pitchFamily="34" charset="0"/>
              </a:rPr>
              <a:t>Milestones</a:t>
            </a:r>
          </a:p>
        </p:txBody>
      </p:sp>
    </p:spTree>
    <p:extLst>
      <p:ext uri="{BB962C8B-B14F-4D97-AF65-F5344CB8AC3E}">
        <p14:creationId xmlns:p14="http://schemas.microsoft.com/office/powerpoint/2010/main" val="219529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715Vision and Mi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114800"/>
            <a:ext cx="14478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Mission</a:t>
            </a:r>
          </a:p>
        </p:txBody>
      </p:sp>
      <p:sp>
        <p:nvSpPr>
          <p:cNvPr id="4" name="TextBox 3"/>
          <p:cNvSpPr txBox="1"/>
          <p:nvPr/>
        </p:nvSpPr>
        <p:spPr>
          <a:xfrm>
            <a:off x="152400" y="2895600"/>
            <a:ext cx="1447800" cy="523220"/>
          </a:xfrm>
          <a:prstGeom prst="rect">
            <a:avLst/>
          </a:prstGeom>
          <a:noFill/>
        </p:spPr>
        <p:txBody>
          <a:bodyPr wrap="square" rtlCol="0">
            <a:spAutoFit/>
          </a:bodyPr>
          <a:lstStyle/>
          <a:p>
            <a:r>
              <a:rPr lang="en-US" sz="2800" b="1" dirty="0">
                <a:solidFill>
                  <a:srgbClr val="009ED6"/>
                </a:solidFill>
                <a:latin typeface="Times New Roman" pitchFamily="18" charset="0"/>
                <a:cs typeface="Times New Roman" pitchFamily="18" charset="0"/>
              </a:rPr>
              <a:t>Vision</a:t>
            </a:r>
          </a:p>
        </p:txBody>
      </p:sp>
      <p:sp>
        <p:nvSpPr>
          <p:cNvPr id="3" name="TextBox 2"/>
          <p:cNvSpPr txBox="1"/>
          <p:nvPr/>
        </p:nvSpPr>
        <p:spPr>
          <a:xfrm>
            <a:off x="152400" y="4495800"/>
            <a:ext cx="9525000" cy="646331"/>
          </a:xfrm>
          <a:prstGeom prst="rect">
            <a:avLst/>
          </a:prstGeom>
          <a:noFill/>
        </p:spPr>
        <p:txBody>
          <a:bodyPr wrap="square" rtlCol="0">
            <a:spAutoFit/>
          </a:bodyPr>
          <a:lstStyle/>
          <a:p>
            <a:r>
              <a:rPr lang="en-US" dirty="0">
                <a:latin typeface="Times New Roman" pitchFamily="18" charset="0"/>
                <a:cs typeface="Times New Roman" pitchFamily="18" charset="0"/>
              </a:rPr>
              <a:t>To empower our customers, employees, partners and communities by providing the finest products, services and practices.</a:t>
            </a:r>
          </a:p>
        </p:txBody>
      </p:sp>
      <p:sp>
        <p:nvSpPr>
          <p:cNvPr id="6" name="TextBox 5"/>
          <p:cNvSpPr txBox="1"/>
          <p:nvPr/>
        </p:nvSpPr>
        <p:spPr>
          <a:xfrm>
            <a:off x="152400" y="3288268"/>
            <a:ext cx="9144000" cy="369332"/>
          </a:xfrm>
          <a:prstGeom prst="rect">
            <a:avLst/>
          </a:prstGeom>
          <a:noFill/>
        </p:spPr>
        <p:txBody>
          <a:bodyPr wrap="square" rtlCol="0">
            <a:spAutoFit/>
          </a:bodyPr>
          <a:lstStyle/>
          <a:p>
            <a:r>
              <a:rPr lang="en-US" dirty="0">
                <a:latin typeface="Times New Roman" pitchFamily="18" charset="0"/>
                <a:cs typeface="Times New Roman" pitchFamily="18" charset="0"/>
              </a:rPr>
              <a:t>Our vision is to take our IT industry to the international level by providing quality services.</a:t>
            </a:r>
          </a:p>
        </p:txBody>
      </p:sp>
    </p:spTree>
    <p:extLst>
      <p:ext uri="{BB962C8B-B14F-4D97-AF65-F5344CB8AC3E}">
        <p14:creationId xmlns:p14="http://schemas.microsoft.com/office/powerpoint/2010/main" val="293448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1" y="0"/>
            <a:ext cx="4954469" cy="6858000"/>
          </a:xfrm>
          <a:prstGeom prst="rect">
            <a:avLst/>
          </a:prstGeom>
        </p:spPr>
      </p:pic>
      <p:grpSp>
        <p:nvGrpSpPr>
          <p:cNvPr id="5" name="Group 4"/>
          <p:cNvGrpSpPr/>
          <p:nvPr/>
        </p:nvGrpSpPr>
        <p:grpSpPr>
          <a:xfrm>
            <a:off x="1285895" y="3573690"/>
            <a:ext cx="238105" cy="236310"/>
            <a:chOff x="5928249" y="2335544"/>
            <a:chExt cx="238105" cy="236310"/>
          </a:xfrm>
        </p:grpSpPr>
        <p:sp>
          <p:nvSpPr>
            <p:cNvPr id="3" name="Teardrop 2"/>
            <p:cNvSpPr/>
            <p:nvPr/>
          </p:nvSpPr>
          <p:spPr>
            <a:xfrm rot="8155361">
              <a:off x="5928249" y="2335544"/>
              <a:ext cx="238105" cy="236310"/>
            </a:xfrm>
            <a:prstGeom prst="teardrop">
              <a:avLst>
                <a:gd name="adj" fmla="val 20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V="1">
              <a:off x="5999656" y="2408179"/>
              <a:ext cx="95290" cy="91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057295" y="830490"/>
            <a:ext cx="238105" cy="236310"/>
            <a:chOff x="5928249" y="2335544"/>
            <a:chExt cx="238105" cy="236310"/>
          </a:xfrm>
        </p:grpSpPr>
        <p:sp>
          <p:nvSpPr>
            <p:cNvPr id="7" name="Teardrop 6"/>
            <p:cNvSpPr/>
            <p:nvPr/>
          </p:nvSpPr>
          <p:spPr>
            <a:xfrm rot="8155361">
              <a:off x="5928249" y="2335544"/>
              <a:ext cx="238105" cy="236310"/>
            </a:xfrm>
            <a:prstGeom prst="teardrop">
              <a:avLst>
                <a:gd name="adj" fmla="val 20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5999656" y="2408179"/>
              <a:ext cx="95290" cy="91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143000" y="1905000"/>
            <a:ext cx="238105" cy="236310"/>
            <a:chOff x="5928249" y="2335544"/>
            <a:chExt cx="238105" cy="236310"/>
          </a:xfrm>
        </p:grpSpPr>
        <p:sp>
          <p:nvSpPr>
            <p:cNvPr id="10" name="Teardrop 9"/>
            <p:cNvSpPr/>
            <p:nvPr/>
          </p:nvSpPr>
          <p:spPr>
            <a:xfrm rot="8155361">
              <a:off x="5928249" y="2335544"/>
              <a:ext cx="238105" cy="236310"/>
            </a:xfrm>
            <a:prstGeom prst="teardrop">
              <a:avLst>
                <a:gd name="adj" fmla="val 20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5999656" y="2408179"/>
              <a:ext cx="95290" cy="91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438400" y="2735490"/>
            <a:ext cx="238105" cy="236310"/>
            <a:chOff x="5928249" y="2335544"/>
            <a:chExt cx="238105" cy="236310"/>
          </a:xfrm>
        </p:grpSpPr>
        <p:sp>
          <p:nvSpPr>
            <p:cNvPr id="13" name="Teardrop 12"/>
            <p:cNvSpPr/>
            <p:nvPr/>
          </p:nvSpPr>
          <p:spPr>
            <a:xfrm rot="8155361">
              <a:off x="5928249" y="2335544"/>
              <a:ext cx="238105" cy="236310"/>
            </a:xfrm>
            <a:prstGeom prst="teardrop">
              <a:avLst>
                <a:gd name="adj" fmla="val 20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V="1">
              <a:off x="5999656" y="2408179"/>
              <a:ext cx="95290" cy="91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276495" y="4411890"/>
            <a:ext cx="238105" cy="236310"/>
            <a:chOff x="5928249" y="2335544"/>
            <a:chExt cx="238105" cy="236310"/>
          </a:xfrm>
        </p:grpSpPr>
        <p:sp>
          <p:nvSpPr>
            <p:cNvPr id="16" name="Teardrop 15"/>
            <p:cNvSpPr/>
            <p:nvPr/>
          </p:nvSpPr>
          <p:spPr>
            <a:xfrm rot="8155361">
              <a:off x="5928249" y="2335544"/>
              <a:ext cx="238105" cy="236310"/>
            </a:xfrm>
            <a:prstGeom prst="teardrop">
              <a:avLst>
                <a:gd name="adj" fmla="val 20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V="1">
              <a:off x="5999656" y="2408179"/>
              <a:ext cx="95290" cy="91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57695" y="4488090"/>
            <a:ext cx="238105" cy="236310"/>
            <a:chOff x="5928249" y="2335544"/>
            <a:chExt cx="238105" cy="236310"/>
          </a:xfrm>
        </p:grpSpPr>
        <p:sp>
          <p:nvSpPr>
            <p:cNvPr id="19" name="Teardrop 18"/>
            <p:cNvSpPr/>
            <p:nvPr/>
          </p:nvSpPr>
          <p:spPr>
            <a:xfrm rot="8155361">
              <a:off x="5928249" y="2335544"/>
              <a:ext cx="238105" cy="236310"/>
            </a:xfrm>
            <a:prstGeom prst="teardrop">
              <a:avLst>
                <a:gd name="adj" fmla="val 20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V="1">
              <a:off x="5999656" y="2408179"/>
              <a:ext cx="95290" cy="91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733800" y="1828800"/>
            <a:ext cx="238105" cy="236310"/>
            <a:chOff x="5928249" y="2335544"/>
            <a:chExt cx="238105" cy="236310"/>
          </a:xfrm>
        </p:grpSpPr>
        <p:sp>
          <p:nvSpPr>
            <p:cNvPr id="22" name="Teardrop 21"/>
            <p:cNvSpPr/>
            <p:nvPr/>
          </p:nvSpPr>
          <p:spPr>
            <a:xfrm rot="8155361">
              <a:off x="5928249" y="2335544"/>
              <a:ext cx="238105" cy="236310"/>
            </a:xfrm>
            <a:prstGeom prst="teardrop">
              <a:avLst>
                <a:gd name="adj" fmla="val 20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flipV="1">
              <a:off x="5999656" y="2408179"/>
              <a:ext cx="95290" cy="91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5105400" y="905470"/>
            <a:ext cx="4724400" cy="1015663"/>
          </a:xfrm>
          <a:prstGeom prst="rect">
            <a:avLst/>
          </a:prstGeom>
          <a:noFill/>
        </p:spPr>
        <p:txBody>
          <a:bodyPr wrap="square" rtlCol="0">
            <a:spAutoFit/>
          </a:bodyPr>
          <a:lstStyle/>
          <a:p>
            <a:r>
              <a:rPr lang="en-US" sz="2000" dirty="0">
                <a:latin typeface="Times New Roman" pitchFamily="18" charset="0"/>
                <a:ea typeface="Arial Unicode MS" pitchFamily="34" charset="-128"/>
                <a:cs typeface="Times New Roman" pitchFamily="18" charset="0"/>
              </a:rPr>
              <a:t>With the commitment of supporting it’s client for business expansion LARK ensures first level support from local area.</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066" y="2429266"/>
            <a:ext cx="4698733" cy="1685534"/>
          </a:xfrm>
          <a:prstGeom prst="rect">
            <a:avLst/>
          </a:prstGeom>
        </p:spPr>
      </p:pic>
      <p:sp>
        <p:nvSpPr>
          <p:cNvPr id="26" name="TextBox 25"/>
          <p:cNvSpPr txBox="1"/>
          <p:nvPr/>
        </p:nvSpPr>
        <p:spPr>
          <a:xfrm>
            <a:off x="5257801" y="4639270"/>
            <a:ext cx="4571999" cy="1015663"/>
          </a:xfrm>
          <a:prstGeom prst="rect">
            <a:avLst/>
          </a:prstGeom>
          <a:noFill/>
        </p:spPr>
        <p:txBody>
          <a:bodyPr wrap="square" rtlCol="0">
            <a:spAutoFit/>
          </a:bodyPr>
          <a:lstStyle/>
          <a:p>
            <a:r>
              <a:rPr lang="en-US" sz="2000" dirty="0">
                <a:latin typeface="Times New Roman" pitchFamily="18" charset="0"/>
                <a:ea typeface="Arial Unicode MS" pitchFamily="34" charset="-128"/>
                <a:cs typeface="Times New Roman" pitchFamily="18" charset="0"/>
              </a:rPr>
              <a:t>To meet the customer requirements LARK have seven branch offices while the Corporate Head Office located in Dhaka. </a:t>
            </a:r>
          </a:p>
        </p:txBody>
      </p:sp>
    </p:spTree>
    <p:extLst>
      <p:ext uri="{BB962C8B-B14F-4D97-AF65-F5344CB8AC3E}">
        <p14:creationId xmlns:p14="http://schemas.microsoft.com/office/powerpoint/2010/main" val="98079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466" y="914400"/>
            <a:ext cx="80010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381000"/>
            <a:ext cx="45339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91100" y="5943600"/>
            <a:ext cx="45339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09575" y="1781175"/>
            <a:ext cx="226695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124825" y="4543425"/>
            <a:ext cx="226695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4991100" y="376947"/>
            <a:ext cx="990600" cy="533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ight Triangle 9"/>
          <p:cNvSpPr/>
          <p:nvPr/>
        </p:nvSpPr>
        <p:spPr>
          <a:xfrm rot="10800000">
            <a:off x="4000500" y="594360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6200000" flipV="1">
            <a:off x="8763000" y="2914650"/>
            <a:ext cx="990600" cy="533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5400000" flipV="1">
            <a:off x="192933" y="3445617"/>
            <a:ext cx="1066800" cy="5382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43800" y="88846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4400" y="6019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55626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67800" y="888460"/>
            <a:ext cx="0" cy="4069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8839200" y="1752600"/>
            <a:ext cx="381000" cy="457200"/>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762000" y="4572000"/>
            <a:ext cx="381000" cy="4572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9800" y="1371600"/>
            <a:ext cx="3124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Times New Roman" pitchFamily="18" charset="0"/>
              <a:cs typeface="Times New Roman" pitchFamily="18" charset="0"/>
            </a:endParaRPr>
          </a:p>
        </p:txBody>
      </p:sp>
      <p:sp>
        <p:nvSpPr>
          <p:cNvPr id="3" name="Rectangle 2"/>
          <p:cNvSpPr/>
          <p:nvPr/>
        </p:nvSpPr>
        <p:spPr>
          <a:xfrm>
            <a:off x="1699273" y="2750403"/>
            <a:ext cx="6716903" cy="830997"/>
          </a:xfrm>
          <a:prstGeom prst="rect">
            <a:avLst/>
          </a:prstGeom>
        </p:spPr>
        <p:txBody>
          <a:bodyPr wrap="none">
            <a:spAutoFit/>
          </a:bodyPr>
          <a:lstStyle/>
          <a:p>
            <a:pPr algn="ctr"/>
            <a:r>
              <a:rPr lang="en-US" sz="4800" b="1" dirty="0">
                <a:solidFill>
                  <a:srgbClr val="C00000"/>
                </a:solidFill>
                <a:latin typeface="Eras Demi ITC" pitchFamily="34" charset="0"/>
                <a:cs typeface="Times New Roman" pitchFamily="18" charset="0"/>
              </a:rPr>
              <a:t>CORE BUSINESS AREA</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5334000"/>
            <a:ext cx="700690" cy="609600"/>
          </a:xfrm>
          <a:prstGeom prst="rect">
            <a:avLst/>
          </a:prstGeom>
        </p:spPr>
      </p:pic>
      <p:sp>
        <p:nvSpPr>
          <p:cNvPr id="23" name="Rectangle 22"/>
          <p:cNvSpPr/>
          <p:nvPr/>
        </p:nvSpPr>
        <p:spPr>
          <a:xfrm>
            <a:off x="4191000" y="5334000"/>
            <a:ext cx="563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Times New Roman" pitchFamily="18" charset="0"/>
                <a:cs typeface="Times New Roman" pitchFamily="18" charset="0"/>
              </a:rPr>
              <a:t>LARK HI-TECH LIMITED</a:t>
            </a:r>
          </a:p>
        </p:txBody>
      </p:sp>
    </p:spTree>
    <p:extLst>
      <p:ext uri="{BB962C8B-B14F-4D97-AF65-F5344CB8AC3E}">
        <p14:creationId xmlns:p14="http://schemas.microsoft.com/office/powerpoint/2010/main" val="29917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tm transac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25657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565737"/>
            <a:ext cx="4572000" cy="1661993"/>
          </a:xfrm>
          <a:prstGeom prst="rect">
            <a:avLst/>
          </a:prstGeom>
          <a:solidFill>
            <a:schemeClr val="bg1">
              <a:lumMod val="50000"/>
            </a:schemeClr>
          </a:solidFill>
        </p:spPr>
        <p:txBody>
          <a:bodyPr wrap="square" rtlCol="0">
            <a:spAutoFit/>
          </a:bodyPr>
          <a:lstStyle/>
          <a:p>
            <a:pPr algn="ctr"/>
            <a:endParaRPr lang="en-US" sz="2400" b="1" dirty="0">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BANK CONSUMABLES</a:t>
            </a:r>
          </a:p>
          <a:p>
            <a:pPr algn="ctr"/>
            <a:r>
              <a:rPr lang="en-US" dirty="0">
                <a:solidFill>
                  <a:schemeClr val="bg1"/>
                </a:solidFill>
                <a:latin typeface="Times New Roman" pitchFamily="18" charset="0"/>
                <a:cs typeface="Times New Roman" pitchFamily="18" charset="0"/>
              </a:rPr>
              <a:t>Consumables for Banking Payment System</a:t>
            </a:r>
          </a:p>
          <a:p>
            <a:pPr algn="ctr"/>
            <a:r>
              <a:rPr lang="en-US" dirty="0">
                <a:solidFill>
                  <a:schemeClr val="bg1"/>
                </a:solidFill>
                <a:latin typeface="Times New Roman" pitchFamily="18" charset="0"/>
                <a:cs typeface="Times New Roman" pitchFamily="18" charset="0"/>
              </a:rPr>
              <a:t>ATM, CDM &amp; POS.</a:t>
            </a:r>
          </a:p>
          <a:p>
            <a:pPr algn="ctr"/>
            <a:endParaRPr lang="en-US" dirty="0">
              <a:latin typeface="Times New Roman" pitchFamily="18" charset="0"/>
              <a:cs typeface="Times New Roman" pitchFamily="18" charset="0"/>
            </a:endParaRPr>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0136"/>
            <a:ext cx="4572000" cy="26278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228600"/>
            <a:ext cx="4876800" cy="1754326"/>
          </a:xfrm>
          <a:prstGeom prst="rect">
            <a:avLst/>
          </a:prstGeom>
          <a:noFill/>
        </p:spPr>
        <p:txBody>
          <a:bodyPr wrap="square" rtlCol="0">
            <a:spAutoFit/>
          </a:bodyPr>
          <a:lstStyle/>
          <a:p>
            <a:pPr marL="285750" indent="-285750">
              <a:buFont typeface="Wingdings" pitchFamily="2" charset="2"/>
              <a:buChar char="Ø"/>
            </a:pPr>
            <a:r>
              <a:rPr lang="en-US" dirty="0">
                <a:latin typeface="Times New Roman" pitchFamily="18" charset="0"/>
                <a:cs typeface="Times New Roman" pitchFamily="18" charset="0"/>
              </a:rPr>
              <a:t>ATM Receipt Paper Roll</a:t>
            </a:r>
          </a:p>
          <a:p>
            <a:pPr marL="285750" indent="-285750">
              <a:buFont typeface="Wingdings" pitchFamily="2" charset="2"/>
              <a:buChar char="Ø"/>
            </a:pPr>
            <a:r>
              <a:rPr lang="en-US" dirty="0">
                <a:latin typeface="Times New Roman" pitchFamily="18" charset="0"/>
                <a:cs typeface="Times New Roman" pitchFamily="18" charset="0"/>
              </a:rPr>
              <a:t>ATM Journal Paper Roll</a:t>
            </a:r>
          </a:p>
          <a:p>
            <a:pPr marL="285750" indent="-285750">
              <a:buFont typeface="Wingdings" pitchFamily="2" charset="2"/>
              <a:buChar char="Ø"/>
            </a:pPr>
            <a:r>
              <a:rPr lang="en-US" dirty="0">
                <a:latin typeface="Times New Roman" pitchFamily="18" charset="0"/>
                <a:cs typeface="Times New Roman" pitchFamily="18" charset="0"/>
              </a:rPr>
              <a:t>POS Thermal Paper Roll</a:t>
            </a:r>
          </a:p>
          <a:p>
            <a:pPr marL="285750" indent="-285750">
              <a:buFont typeface="Wingdings" pitchFamily="2" charset="2"/>
              <a:buChar char="Ø"/>
            </a:pPr>
            <a:r>
              <a:rPr lang="en-US" dirty="0">
                <a:latin typeface="Times New Roman" pitchFamily="18" charset="0"/>
                <a:cs typeface="Times New Roman" pitchFamily="18" charset="0"/>
              </a:rPr>
              <a:t>CDM Thermal Paper Roll</a:t>
            </a:r>
          </a:p>
          <a:p>
            <a:pPr marL="285750" indent="-285750">
              <a:buFont typeface="Wingdings" pitchFamily="2" charset="2"/>
              <a:buChar char="Ø"/>
            </a:pPr>
            <a:r>
              <a:rPr lang="en-US" dirty="0">
                <a:latin typeface="Times New Roman" pitchFamily="18" charset="0"/>
                <a:cs typeface="Times New Roman" pitchFamily="18" charset="0"/>
              </a:rPr>
              <a:t>CRM Thermal Paper Roll </a:t>
            </a:r>
          </a:p>
          <a:p>
            <a:endParaRPr lang="en-US" dirty="0">
              <a:latin typeface="Times New Roman" pitchFamily="18" charset="0"/>
              <a:cs typeface="Times New Roman" pitchFamily="18" charset="0"/>
            </a:endParaRPr>
          </a:p>
        </p:txBody>
      </p:sp>
      <p:pic>
        <p:nvPicPr>
          <p:cNvPr id="2054" name="Picture 6" descr="Image result for receipt paper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676400"/>
            <a:ext cx="2590800" cy="25908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eceipt paper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4038600"/>
            <a:ext cx="2857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29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alpha val="55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4048</TotalTime>
  <Words>684</Words>
  <Application>Microsoft Office PowerPoint</Application>
  <PresentationFormat>A4 Paper (210x297 mm)</PresentationFormat>
  <Paragraphs>145</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 Black</vt:lpstr>
      <vt:lpstr>Arial Narrow</vt:lpstr>
      <vt:lpstr>Bahnschrift Condensed</vt:lpstr>
      <vt:lpstr>Bahnschrift SemiBold</vt:lpstr>
      <vt:lpstr>Bell MT</vt:lpstr>
      <vt:lpstr>Berlin Sans FB Demi</vt:lpstr>
      <vt:lpstr>Calibri</vt:lpstr>
      <vt:lpstr>Eras Demi ITC</vt:lpstr>
      <vt:lpstr>Segoe UI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Jubayer Hossen</cp:lastModifiedBy>
  <cp:revision>397</cp:revision>
  <cp:lastPrinted>2023-03-01T08:32:02Z</cp:lastPrinted>
  <dcterms:created xsi:type="dcterms:W3CDTF">2019-05-06T11:21:48Z</dcterms:created>
  <dcterms:modified xsi:type="dcterms:W3CDTF">2023-06-08T09:48:57Z</dcterms:modified>
</cp:coreProperties>
</file>